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theme/theme3.xml" ContentType="application/vnd.openxmlformats-officedocument.theme+xml"/>
  <Override PartName="/ppt/theme/theme6.xml" ContentType="application/vnd.openxmlformats-officedocument.theme+xml"/>
  <Override PartName="/ppt/theme/theme2.xml" ContentType="application/vnd.openxmlformats-officedocument.theme+xml"/>
  <Override PartName="/ppt/theme/theme5.xml" ContentType="application/vnd.openxmlformats-officedocument.theme+xml"/>
  <Override PartName="/ppt/theme/theme1.xml" ContentType="application/vnd.openxmlformats-officedocument.theme+xml"/>
  <Override PartName="/ppt/theme/theme4.xml" ContentType="application/vnd.openxmlformats-officedocument.theme+xml"/>
  <Override PartName="/ppt/notesSlides/_rels/notesSlide3.xml.rels" ContentType="application/vnd.openxmlformats-package.relationships+xml"/>
  <Override PartName="/ppt/notesSlides/_rels/notesSlide13.xml.rels" ContentType="application/vnd.openxmlformats-package.relationships+xml"/>
  <Override PartName="/ppt/notesSlides/notesSlide3.xml" ContentType="application/vnd.openxmlformats-officedocument.presentationml.notesSlide+xml"/>
  <Override PartName="/ppt/notesSlides/notesSlide13.xml" ContentType="application/vnd.openxmlformats-officedocument.presentationml.notesSlide+xml"/>
  <Override PartName="/ppt/media/image2.png" ContentType="image/png"/>
  <Override PartName="/ppt/media/image5.png" ContentType="image/png"/>
  <Override PartName="/ppt/media/image12.png" ContentType="image/png"/>
  <Override PartName="/ppt/media/image8.png" ContentType="image/png"/>
  <Override PartName="/ppt/media/image1.png" ContentType="image/png"/>
  <Override PartName="/ppt/media/image4.png" ContentType="image/png"/>
  <Override PartName="/ppt/media/image11.png" ContentType="image/png"/>
  <Override PartName="/ppt/media/image7.png" ContentType="image/png"/>
  <Override PartName="/ppt/media/image13.jpeg" ContentType="image/jpeg"/>
  <Override PartName="/ppt/media/image3.png" ContentType="image/png"/>
  <Override PartName="/ppt/media/image10.png" ContentType="image/png"/>
  <Override PartName="/ppt/media/image6.png" ContentType="image/png"/>
  <Override PartName="/ppt/media/image9.png" ContentType="image/png"/>
  <Override PartName="/ppt/presentation.xml" ContentType="application/vnd.openxmlformats-officedocument.presentationml.presentation.main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_rels/presentation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.xml.rels" ContentType="application/vnd.openxmlformats-package.relationships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_rels/slide2.xml.rels" ContentType="application/vnd.openxmlformats-package.relationships+xml"/>
  <Override PartName="/ppt/slides/_rels/slide14.xml.rels" ContentType="application/vnd.openxmlformats-package.relationships+xml"/>
  <Override PartName="/ppt/slides/_rels/slide8.xml.rels" ContentType="application/vnd.openxmlformats-package.relationships+xml"/>
  <Override PartName="/ppt/slides/_rels/slide13.xml.rels" ContentType="application/vnd.openxmlformats-package.relationships+xml"/>
  <Override PartName="/ppt/slides/_rels/slide6.xml.rels" ContentType="application/vnd.openxmlformats-package.relationships+xml"/>
  <Override PartName="/ppt/slides/_rels/slide11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7.xml.rels" ContentType="application/vnd.openxmlformats-package.relationships+xml"/>
  <Override PartName="/ppt/slides/_rels/slide12.xml.rels" ContentType="application/vnd.openxmlformats-package.relationships+xml"/>
  <Override PartName="/ppt/slides/_rels/slide5.xml.rels" ContentType="application/vnd.openxmlformats-package.relationships+xml"/>
  <Override PartName="/ppt/slides/_rels/slide10.xml.rels" ContentType="application/vnd.openxmlformats-package.relationships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14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13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50" r:id="rId3"/>
    <p:sldMasterId id="2147483652" r:id="rId4"/>
    <p:sldMasterId id="2147483654" r:id="rId5"/>
    <p:sldMasterId id="2147483656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6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bIns="0" lIns="0" rIns="0" tIns="0" wrap="none"/>
          <a:p>
            <a:r>
              <a:rPr lang="pl-PL"/>
              <a:t>Kliknij, aby edytować format notatek</a:t>
            </a:r>
            <a:endParaRPr/>
          </a:p>
        </p:txBody>
      </p:sp>
      <p:sp>
        <p:nvSpPr>
          <p:cNvPr id="26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bIns="0" lIns="0" rIns="0" tIns="0" wrap="none"/>
          <a:p>
            <a:r>
              <a:rPr lang="pl-PL"/>
              <a:t>&lt;nagłówek&gt;</a:t>
            </a:r>
            <a:endParaRPr/>
          </a:p>
        </p:txBody>
      </p:sp>
      <p:sp>
        <p:nvSpPr>
          <p:cNvPr id="27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bIns="0" lIns="0" rIns="0" tIns="0" wrap="none"/>
          <a:p>
            <a:pPr algn="r"/>
            <a:r>
              <a:rPr lang="pl-PL"/>
              <a:t>&lt;data/godzina&gt;</a:t>
            </a:r>
            <a:endParaRPr/>
          </a:p>
        </p:txBody>
      </p:sp>
      <p:sp>
        <p:nvSpPr>
          <p:cNvPr id="28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anchor="b" bIns="0" lIns="0" rIns="0" tIns="0" wrap="none"/>
          <a:p>
            <a:r>
              <a:rPr lang="pl-PL"/>
              <a:t>&lt;stopka&gt;</a:t>
            </a:r>
            <a:endParaRPr/>
          </a:p>
        </p:txBody>
      </p:sp>
      <p:sp>
        <p:nvSpPr>
          <p:cNvPr id="29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anchor="b" bIns="0" lIns="0" rIns="0" tIns="0" wrap="none"/>
          <a:p>
            <a:pPr algn="r"/>
            <a:fld id="{B12181C1-71A1-41D1-8171-B171815151B1}" type="slidenum">
              <a:rPr lang="pl-PL"/>
              <a:t>&lt;numer&gt;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</p:notesMaster>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notesSlide13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r>
              <a:rPr lang="pl-PL">
                <a:solidFill>
                  <a:srgbClr val="000000"/>
                </a:solidFill>
                <a:latin typeface="+mn-lt"/>
                <a:ea typeface="+mn-ea"/>
              </a:rPr>
              <a:t> </a:t>
            </a:r>
            <a:endParaRPr/>
          </a:p>
        </p:txBody>
      </p:sp>
      <p:sp>
        <p:nvSpPr>
          <p:cNvPr id="73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71F1B101-A181-4191-A111-A191512181D1}" type="slidenum">
              <a:rPr lang="pl-PL">
                <a:solidFill>
                  <a:srgbClr val="000000"/>
                </a:solidFill>
                <a:latin typeface="+mn-lt"/>
                <a:ea typeface="+mn-ea"/>
              </a:rPr>
              <a:t>&lt;numer&gt;</a:t>
            </a:fld>
            <a:endParaRPr/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r>
              <a:rPr lang="pl-PL">
                <a:solidFill>
                  <a:srgbClr val="000000"/>
                </a:solidFill>
                <a:latin typeface="+mn-lt"/>
                <a:ea typeface="+mn-ea"/>
              </a:rPr>
              <a:t>Strona  www.ewd.edu.pl . Na tej stronie można znaleźć informacje dla wszystkich gimnazjów w Polsce. Można zaobserwować zmiany </a:t>
            </a:r>
            <a:r>
              <a:rPr lang="pl-PL">
                <a:solidFill>
                  <a:srgbClr val="000000"/>
                </a:solidFill>
                <a:latin typeface="+mn-lt"/>
                <a:ea typeface="+mn-ea"/>
              </a:rPr>
              <a:t>
</a:t>
            </a:r>
            <a:r>
              <a:rPr lang="pl-PL">
                <a:solidFill>
                  <a:srgbClr val="000000"/>
                </a:solidFill>
                <a:latin typeface="+mn-lt"/>
                <a:ea typeface="+mn-ea"/>
              </a:rPr>
              <a:t>w czterech przedziałach czasowych. Zastosować inne punkty odniesienia wyników niż tylko średnie krajowe (np. województwo, powiat, gmina). Można także porównać efektywność pracy między wybranymi szkołami.</a:t>
            </a:r>
            <a:endParaRPr/>
          </a:p>
        </p:txBody>
      </p:sp>
      <p:sp>
        <p:nvSpPr>
          <p:cNvPr id="71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41C14181-B1B1-4141-A1F1-A1713161A1D1}" type="slidenum">
              <a:rPr lang="pl-PL">
                <a:solidFill>
                  <a:srgbClr val="000000"/>
                </a:solidFill>
                <a:latin typeface="+mn-lt"/>
                <a:ea typeface="+mn-ea"/>
              </a:rPr>
              <a:t>&lt;numer&gt;</a:t>
            </a:fld>
            <a:endParaRPr/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2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3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4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5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/>
            <a:r>
              <a:rPr lang="pl-PL" sz="4400">
                <a:solidFill>
                  <a:srgbClr val="8b8b8b"/>
                </a:solidFill>
                <a:latin typeface="Calibri"/>
              </a:rPr>
              <a:t>Kliknij, aby edytować format tekstu tytułuKliknij, aby edytować styl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r>
              <a:rPr lang="pl-PL" sz="1200">
                <a:solidFill>
                  <a:srgbClr val="8b8b8b"/>
                </a:solidFill>
                <a:latin typeface="Calibri"/>
              </a:rPr>
              <a:t>12-5-14</a:t>
            </a:r>
            <a:endParaRPr/>
          </a:p>
        </p:txBody>
      </p:sp>
      <p:sp>
        <p:nvSpPr>
          <p:cNvPr id="2" name="TextShape 3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fld id="{911151E1-6181-4131-B121-F1D111A1E1E1}" type="slidenum">
              <a:rPr lang="pl-PL" sz="1200">
                <a:solidFill>
                  <a:srgbClr val="8b8b8b"/>
                </a:solidFill>
                <a:latin typeface="Calibri"/>
              </a:rPr>
              <a:t>&lt;numer&gt;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pl-PL"/>
              <a:t>Kliknij, aby edytować format tekstu konspektu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pl-PL"/>
              <a:t>Drugi poziom konspektu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pl-PL"/>
              <a:t>Trzeci poziom konspektu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pl-PL"/>
              <a:t>Czwarty poziom konspektu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pl-PL"/>
              <a:t>Piąty poziom konspektu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l-PL"/>
              <a:t>Szósty poziom konspektu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l-PL"/>
              <a:t>Siódmy poziom konspektu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pl-PL"/>
              <a:t>Ósmy poziom konspektu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pl-PL"/>
              <a:t>Dziewiąty poziom konspektu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/>
            <a:r>
              <a:rPr lang="pl-PL" sz="4400">
                <a:solidFill>
                  <a:srgbClr val="000000"/>
                </a:solidFill>
                <a:latin typeface="Calibri"/>
              </a:rPr>
              <a:t>Kliknij, aby edytować format tekstu tytułuKliknij, aby edytować styl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buSzPct val="45000"/>
              <a:buFont typeface="StarSymbol"/>
              <a:buChar char=""/>
            </a:pPr>
            <a:r>
              <a:rPr lang="pl-PL">
                <a:solidFill>
                  <a:srgbClr val="000000"/>
                </a:solidFill>
                <a:latin typeface="Calibri"/>
              </a:rPr>
              <a:t>Kliknij, aby edytować format tekstu konspektu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pl-PL">
                <a:solidFill>
                  <a:srgbClr val="000000"/>
                </a:solidFill>
                <a:latin typeface="Calibri"/>
              </a:rPr>
              <a:t>Drugi poziom konspektu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pl-PL">
                <a:solidFill>
                  <a:srgbClr val="000000"/>
                </a:solidFill>
                <a:latin typeface="Calibri"/>
              </a:rPr>
              <a:t>Trzeci poziom konspektu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pl-PL">
                <a:solidFill>
                  <a:srgbClr val="000000"/>
                </a:solidFill>
                <a:latin typeface="Calibri"/>
              </a:rPr>
              <a:t>Czwarty poziom konspektu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pl-PL">
                <a:solidFill>
                  <a:srgbClr val="000000"/>
                </a:solidFill>
                <a:latin typeface="Calibri"/>
              </a:rPr>
              <a:t>Piąty poziom konspektu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l-PL">
                <a:solidFill>
                  <a:srgbClr val="000000"/>
                </a:solidFill>
                <a:latin typeface="Calibri"/>
              </a:rPr>
              <a:t>Szósty poziom konspektu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l-PL">
                <a:solidFill>
                  <a:srgbClr val="000000"/>
                </a:solidFill>
                <a:latin typeface="Calibri"/>
              </a:rPr>
              <a:t>Siódmy poziom konspektu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pl-PL">
                <a:solidFill>
                  <a:srgbClr val="000000"/>
                </a:solidFill>
                <a:latin typeface="Calibri"/>
              </a:rPr>
              <a:t>Ósmy poziom konspektu</a:t>
            </a:r>
            <a:endParaRPr/>
          </a:p>
          <a:p>
            <a:r>
              <a:rPr lang="pl-PL">
                <a:solidFill>
                  <a:srgbClr val="000000"/>
                </a:solidFill>
                <a:latin typeface="Calibri"/>
              </a:rPr>
              <a:t>Dziewiąty poziom konspektuKliknij, aby edytować style wzorca tekstu</a:t>
            </a:r>
            <a:endParaRPr/>
          </a:p>
          <a:p>
            <a:r>
              <a:rPr lang="pl-PL">
                <a:solidFill>
                  <a:srgbClr val="000000"/>
                </a:solidFill>
                <a:latin typeface="Calibri"/>
              </a:rPr>
              <a:t>Drugi poziom</a:t>
            </a:r>
            <a:endParaRPr/>
          </a:p>
          <a:p>
            <a:r>
              <a:rPr lang="pl-PL">
                <a:solidFill>
                  <a:srgbClr val="000000"/>
                </a:solidFill>
                <a:latin typeface="Calibri"/>
              </a:rPr>
              <a:t>Trzeci poziom</a:t>
            </a:r>
            <a:endParaRPr/>
          </a:p>
          <a:p>
            <a:r>
              <a:rPr lang="pl-PL">
                <a:solidFill>
                  <a:srgbClr val="000000"/>
                </a:solidFill>
                <a:latin typeface="Calibri"/>
              </a:rPr>
              <a:t>Czwarty poziom</a:t>
            </a:r>
            <a:endParaRPr/>
          </a:p>
          <a:p>
            <a:r>
              <a:rPr lang="pl-PL">
                <a:solidFill>
                  <a:srgbClr val="000000"/>
                </a:solidFill>
                <a:latin typeface="Calibri"/>
              </a:rPr>
              <a:t>Piąty poziom</a:t>
            </a:r>
            <a:endParaRPr/>
          </a:p>
        </p:txBody>
      </p:sp>
      <p:sp>
        <p:nvSpPr>
          <p:cNvPr id="7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r>
              <a:rPr lang="pl-PL" sz="1200">
                <a:solidFill>
                  <a:srgbClr val="8b8b8b"/>
                </a:solidFill>
                <a:latin typeface="Calibri"/>
              </a:rPr>
              <a:t>12-5-14</a:t>
            </a:r>
            <a:endParaRPr/>
          </a:p>
        </p:txBody>
      </p:sp>
      <p:sp>
        <p:nvSpPr>
          <p:cNvPr id="8" name="TextShape 4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</p:sp>
      <p:sp>
        <p:nvSpPr>
          <p:cNvPr id="9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fld id="{71519171-7191-41B1-B1E1-91F1914141A1}" type="slidenum">
              <a:rPr lang="pl-PL" sz="1200">
                <a:solidFill>
                  <a:srgbClr val="8b8b8b"/>
                </a:solidFill>
                <a:latin typeface="Calibri"/>
              </a:rPr>
              <a:t>&lt;numer&gt;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51" r:id="rId2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r>
              <a:rPr lang="pl-PL" sz="1200">
                <a:solidFill>
                  <a:srgbClr val="8b8b8b"/>
                </a:solidFill>
                <a:latin typeface="Calibri"/>
              </a:rPr>
              <a:t>12-5-14</a:t>
            </a:r>
            <a:endParaRPr/>
          </a:p>
        </p:txBody>
      </p:sp>
      <p:sp>
        <p:nvSpPr>
          <p:cNvPr id="11" name="TextShape 2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</p:sp>
      <p:sp>
        <p:nvSpPr>
          <p:cNvPr id="12" name="PlaceHolder 3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fld id="{91B1D1E1-01F1-4141-B191-9171811181E1}" type="slidenum">
              <a:rPr lang="pl-PL" sz="1200">
                <a:solidFill>
                  <a:srgbClr val="8b8b8b"/>
                </a:solidFill>
                <a:latin typeface="Calibri"/>
              </a:rPr>
              <a:t>&lt;numer&gt;</a:t>
            </a:fld>
            <a:endParaRPr/>
          </a:p>
        </p:txBody>
      </p:sp>
      <p:sp>
        <p:nvSpPr>
          <p:cNvPr id="13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pl-PL"/>
              <a:t>Kliknij, aby edytować format tekstu tytułu</a:t>
            </a:r>
            <a:endParaRPr/>
          </a:p>
        </p:txBody>
      </p:sp>
      <p:sp>
        <p:nvSpPr>
          <p:cNvPr id="1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pl-PL"/>
              <a:t>Kliknij, aby edytować format tekstu konspektu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pl-PL"/>
              <a:t>Drugi poziom konspektu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pl-PL"/>
              <a:t>Trzeci poziom konspektu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pl-PL"/>
              <a:t>Czwarty poziom konspektu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pl-PL"/>
              <a:t>Piąty poziom konspektu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l-PL"/>
              <a:t>Szósty poziom konspektu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l-PL"/>
              <a:t>Siódmy poziom konspektu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pl-PL"/>
              <a:t>Ósmy poziom konspektu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pl-PL"/>
              <a:t>Dziewiąty poziom konspektu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53" r:id="rId2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722160" y="4406760"/>
            <a:ext cx="7772040" cy="1361880"/>
          </a:xfrm>
          <a:prstGeom prst="rect">
            <a:avLst/>
          </a:prstGeom>
        </p:spPr>
        <p:txBody>
          <a:bodyPr/>
          <a:p>
            <a:pPr algn="ctr"/>
            <a:r>
              <a:rPr b="1" lang="pl-PL" sz="4000">
                <a:solidFill>
                  <a:srgbClr val="000000"/>
                </a:solidFill>
                <a:latin typeface="Calibri"/>
              </a:rPr>
              <a:t>Kliknij, aby edytować format tekstu tytułuKliknij, aby edytować styl</a:t>
            </a:r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722160" y="2906640"/>
            <a:ext cx="7772040" cy="1499760"/>
          </a:xfrm>
          <a:prstGeom prst="rect">
            <a:avLst/>
          </a:prstGeom>
        </p:spPr>
        <p:txBody>
          <a:bodyPr anchor="b"/>
          <a:p>
            <a:pPr>
              <a:buSzPct val="45000"/>
              <a:buFont typeface="StarSymbol"/>
              <a:buChar char=""/>
            </a:pPr>
            <a:r>
              <a:rPr lang="pl-PL" sz="2000">
                <a:solidFill>
                  <a:srgbClr val="8b8b8b"/>
                </a:solidFill>
                <a:latin typeface="Calibri"/>
              </a:rPr>
              <a:t>Kliknij, aby edytować format tekstu konspektu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pl-PL" sz="2000">
                <a:solidFill>
                  <a:srgbClr val="8b8b8b"/>
                </a:solidFill>
                <a:latin typeface="Calibri"/>
              </a:rPr>
              <a:t>Drugi poziom konspektu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pl-PL" sz="2000">
                <a:solidFill>
                  <a:srgbClr val="8b8b8b"/>
                </a:solidFill>
                <a:latin typeface="Calibri"/>
              </a:rPr>
              <a:t>Trzeci poziom konspektu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pl-PL" sz="2000">
                <a:solidFill>
                  <a:srgbClr val="8b8b8b"/>
                </a:solidFill>
                <a:latin typeface="Calibri"/>
              </a:rPr>
              <a:t>Czwarty poziom konspektu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pl-PL" sz="2000">
                <a:solidFill>
                  <a:srgbClr val="8b8b8b"/>
                </a:solidFill>
                <a:latin typeface="Calibri"/>
              </a:rPr>
              <a:t>Piąty poziom konspektu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l-PL" sz="2000">
                <a:solidFill>
                  <a:srgbClr val="8b8b8b"/>
                </a:solidFill>
                <a:latin typeface="Calibri"/>
              </a:rPr>
              <a:t>Szósty poziom konspektu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l-PL" sz="2000">
                <a:solidFill>
                  <a:srgbClr val="8b8b8b"/>
                </a:solidFill>
                <a:latin typeface="Calibri"/>
              </a:rPr>
              <a:t>Siódmy poziom konspektu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pl-PL" sz="2000">
                <a:solidFill>
                  <a:srgbClr val="8b8b8b"/>
                </a:solidFill>
                <a:latin typeface="Calibri"/>
              </a:rPr>
              <a:t>Ósmy poziom konspektu</a:t>
            </a:r>
            <a:endParaRPr/>
          </a:p>
          <a:p>
            <a:r>
              <a:rPr lang="pl-PL" sz="2000">
                <a:solidFill>
                  <a:srgbClr val="8b8b8b"/>
                </a:solidFill>
                <a:latin typeface="Calibri"/>
              </a:rPr>
              <a:t>Dziewiąty poziom konspektuKliknij, aby edytować style wzorca tekstu</a:t>
            </a:r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r>
              <a:rPr lang="pl-PL" sz="1200">
                <a:solidFill>
                  <a:srgbClr val="8b8b8b"/>
                </a:solidFill>
                <a:latin typeface="Calibri"/>
              </a:rPr>
              <a:t>12-5-14</a:t>
            </a:r>
            <a:endParaRPr/>
          </a:p>
        </p:txBody>
      </p:sp>
      <p:sp>
        <p:nvSpPr>
          <p:cNvPr id="18" name="TextShape 4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</p:sp>
      <p:sp>
        <p:nvSpPr>
          <p:cNvPr id="19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fld id="{F14141F1-B1F1-41F1-A151-D121C19181E1}" type="slidenum">
              <a:rPr lang="pl-PL" sz="1200">
                <a:solidFill>
                  <a:srgbClr val="8b8b8b"/>
                </a:solidFill>
                <a:latin typeface="Calibri"/>
              </a:rPr>
              <a:t>&lt;numer&gt;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55" r:id="rId2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/>
            <a:r>
              <a:rPr lang="pl-PL" sz="4400">
                <a:solidFill>
                  <a:srgbClr val="000000"/>
                </a:solidFill>
                <a:latin typeface="Calibri"/>
              </a:rPr>
              <a:t>Kliknij, aby edytować format tekstu tytułuKliknij, aby edytować styl</a:t>
            </a:r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r>
              <a:rPr lang="pl-PL" sz="1200">
                <a:solidFill>
                  <a:srgbClr val="8b8b8b"/>
                </a:solidFill>
                <a:latin typeface="Calibri"/>
              </a:rPr>
              <a:t>12-5-14</a:t>
            </a:r>
            <a:endParaRPr/>
          </a:p>
        </p:txBody>
      </p:sp>
      <p:sp>
        <p:nvSpPr>
          <p:cNvPr id="22" name="TextShape 3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</p:sp>
      <p:sp>
        <p:nvSpPr>
          <p:cNvPr id="2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fld id="{61710181-B171-4171-8171-61512161E1E1}" type="slidenum">
              <a:rPr lang="pl-PL" sz="1200">
                <a:solidFill>
                  <a:srgbClr val="8b8b8b"/>
                </a:solidFill>
                <a:latin typeface="Calibri"/>
              </a:rPr>
              <a:t>&lt;numer&gt;</a:t>
            </a:fld>
            <a:endParaRPr/>
          </a:p>
        </p:txBody>
      </p:sp>
      <p:sp>
        <p:nvSpPr>
          <p:cNvPr id="2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pl-PL"/>
              <a:t>Kliknij, aby edytować format tekstu konspektu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pl-PL"/>
              <a:t>Drugi poziom konspektu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pl-PL"/>
              <a:t>Trzeci poziom konspektu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pl-PL"/>
              <a:t>Czwarty poziom konspektu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pl-PL"/>
              <a:t>Piąty poziom konspektu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l-PL"/>
              <a:t>Szósty poziom konspektu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l-PL"/>
              <a:t>Siódmy poziom konspektu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pl-PL"/>
              <a:t>Ósmy poziom konspektu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pl-PL"/>
              <a:t>Dziewiąty poziom konspektu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57" r:id="rId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image" Target="../media/image10.png"/><Relationship Id="rId3" Type="http://schemas.openxmlformats.org/officeDocument/2006/relationships/slideLayout" Target="../slideLayouts/slideLayout2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image" Target="../media/image12.png"/><Relationship Id="rId3" Type="http://schemas.openxmlformats.org/officeDocument/2006/relationships/slideLayout" Target="../slideLayouts/slideLayout5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13.jpeg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hyperlink" Target="mailto:podyplomowe@fiz.agh.edu.pl" TargetMode="External"/><Relationship Id="rId2" Type="http://schemas.openxmlformats.org/officeDocument/2006/relationships/slideLayout" Target="../slideLayouts/slideLayout4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hyperlink" Target="http://www.ewd.edu.pl/" TargetMode="External"/><Relationship Id="rId2" Type="http://schemas.openxmlformats.org/officeDocument/2006/relationships/slideLayout" Target="../slideLayouts/slideLayout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4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hyperlink" Target="http://www.oke.krakow.pl/Prace" TargetMode="External"/><Relationship Id="rId2" Type="http://schemas.openxmlformats.org/officeDocument/2006/relationships/hyperlink" Target="http://www.oke.krakow.pl/Prace" TargetMode="External"/><Relationship Id="rId3" Type="http://schemas.openxmlformats.org/officeDocument/2006/relationships/image" Target="../media/image4.png"/><Relationship Id="rId4" Type="http://schemas.openxmlformats.org/officeDocument/2006/relationships/slideLayout" Target="../slideLayouts/slideLayout2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6.png"/><Relationship Id="rId3" Type="http://schemas.openxmlformats.org/officeDocument/2006/relationships/slideLayout" Target="../slideLayouts/slideLayout2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image" Target="../media/image8.png"/><Relationship Id="rId3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Shape 1"/>
          <p:cNvSpPr txBox="1"/>
          <p:nvPr/>
        </p:nvSpPr>
        <p:spPr>
          <a:xfrm>
            <a:off x="683640" y="2205000"/>
            <a:ext cx="7772040" cy="863640"/>
          </a:xfrm>
          <a:prstGeom prst="rect">
            <a:avLst/>
          </a:prstGeom>
        </p:spPr>
        <p:txBody>
          <a:bodyPr anchor="ctr"/>
          <a:p>
            <a:pPr algn="ctr"/>
            <a:r>
              <a:rPr lang="pl-PL" sz="4400">
                <a:solidFill>
                  <a:srgbClr val="8b8b8b"/>
                </a:solidFill>
                <a:latin typeface="Calibri"/>
              </a:rPr>
              <a:t>
</a:t>
            </a:r>
            <a:r>
              <a:rPr lang="pl-PL" sz="4400">
                <a:solidFill>
                  <a:srgbClr val="8b8b8b"/>
                </a:solidFill>
                <a:latin typeface="Calibri"/>
              </a:rPr>
              <a:t>
</a:t>
            </a:r>
            <a:endParaRPr/>
          </a:p>
        </p:txBody>
      </p:sp>
      <p:sp>
        <p:nvSpPr>
          <p:cNvPr id="31" name="TextShape 2"/>
          <p:cNvSpPr txBox="1"/>
          <p:nvPr/>
        </p:nvSpPr>
        <p:spPr>
          <a:xfrm>
            <a:off x="1403640" y="3789000"/>
            <a:ext cx="6400440" cy="1007640"/>
          </a:xfrm>
          <a:prstGeom prst="rect">
            <a:avLst/>
          </a:prstGeom>
        </p:spPr>
        <p:txBody>
          <a:bodyPr anchor="ctr"/>
          <a:p>
            <a:endParaRPr/>
          </a:p>
          <a:p>
            <a:pPr algn="ctr"/>
            <a:r>
              <a:rPr lang="pl-PL">
                <a:solidFill>
                  <a:srgbClr val="ffffff"/>
                </a:solidFill>
                <a:latin typeface="Calibri"/>
              </a:rPr>
              <a:t>Studium przypadku - Gimnazjum RZ. </a:t>
            </a:r>
            <a:r>
              <a:rPr lang="pl-PL">
                <a:solidFill>
                  <a:srgbClr val="ffffff"/>
                </a:solidFill>
                <a:latin typeface="Calibri"/>
              </a:rPr>
              <a:t>
</a:t>
            </a:r>
            <a:r>
              <a:rPr lang="pl-PL">
                <a:solidFill>
                  <a:srgbClr val="ffffff"/>
                </a:solidFill>
                <a:latin typeface="Calibri"/>
              </a:rPr>
              <a:t>Tematy zadań. W załączeniu plik z danymi. </a:t>
            </a:r>
            <a:endParaRPr/>
          </a:p>
          <a:p>
            <a:endParaRPr/>
          </a:p>
          <a:p>
            <a:endParaRPr/>
          </a:p>
        </p:txBody>
      </p:sp>
      <p:pic>
        <p:nvPicPr>
          <p:cNvPr descr="" id="32" name="Obraz 6"/>
          <p:cNvPicPr/>
          <p:nvPr/>
        </p:nvPicPr>
        <p:blipFill>
          <a:blip r:embed="rId1"/>
          <a:stretch>
            <a:fillRect/>
          </a:stretch>
        </p:blipFill>
        <p:spPr>
          <a:xfrm>
            <a:off x="1907640" y="836640"/>
            <a:ext cx="4176000" cy="1007640"/>
          </a:xfrm>
          <a:prstGeom prst="rect">
            <a:avLst/>
          </a:prstGeom>
        </p:spPr>
      </p:pic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Shape 1"/>
          <p:cNvSpPr txBox="1"/>
          <p:nvPr/>
        </p:nvSpPr>
        <p:spPr>
          <a:xfrm>
            <a:off x="467640" y="260640"/>
            <a:ext cx="8229240" cy="980280"/>
          </a:xfrm>
          <a:prstGeom prst="rect">
            <a:avLst/>
          </a:prstGeom>
        </p:spPr>
        <p:txBody>
          <a:bodyPr anchor="ctr"/>
          <a:p>
            <a:r>
              <a:rPr b="1" lang="pl-PL" sz="4400">
                <a:solidFill>
                  <a:srgbClr val="000000"/>
                </a:solidFill>
                <a:latin typeface="Calibri"/>
              </a:rPr>
              <a:t>
</a:t>
            </a:r>
            <a:r>
              <a:rPr b="1" lang="pl-PL" sz="4400">
                <a:solidFill>
                  <a:srgbClr val="000000"/>
                </a:solidFill>
                <a:latin typeface="Calibri"/>
              </a:rPr>
              <a:t>Ćwiczenie 2        </a:t>
            </a:r>
            <a:r>
              <a:rPr lang="pl-PL" sz="4400">
                <a:solidFill>
                  <a:srgbClr val="000000"/>
                </a:solidFill>
                <a:latin typeface="Calibri"/>
              </a:rPr>
              <a:t>                                                                      </a:t>
            </a:r>
            <a:r>
              <a:rPr lang="pl-PL" sz="4400">
                <a:solidFill>
                  <a:srgbClr val="000000"/>
                </a:solidFill>
                <a:latin typeface="Calibri"/>
              </a:rPr>
              <a:t>
</a:t>
            </a:r>
            <a:endParaRPr/>
          </a:p>
        </p:txBody>
      </p:sp>
      <p:sp>
        <p:nvSpPr>
          <p:cNvPr id="57" name="TextShape 2"/>
          <p:cNvSpPr txBox="1"/>
          <p:nvPr/>
        </p:nvSpPr>
        <p:spPr>
          <a:xfrm>
            <a:off x="467640" y="1412640"/>
            <a:ext cx="8229240" cy="4525560"/>
          </a:xfrm>
          <a:prstGeom prst="rect">
            <a:avLst/>
          </a:prstGeom>
        </p:spPr>
        <p:txBody>
          <a:bodyPr/>
          <a:p>
            <a:r>
              <a:rPr lang="pl-PL" sz="2400">
                <a:solidFill>
                  <a:srgbClr val="000000"/>
                </a:solidFill>
                <a:latin typeface="Calibri"/>
              </a:rPr>
              <a:t>Prześledź dynamikę trzyletnich wskaźników egzaminacyjnych za lata 2006-2011 przedstawione na dwóch kolejnych wykresach (część humanistyczna, część matematyczno-przyrodnicza). Zaproponuj wyjaśnienia obserwowanej dynamiki wskaźników. </a:t>
            </a:r>
            <a:r>
              <a:rPr lang="pl-PL">
                <a:solidFill>
                  <a:srgbClr val="000000"/>
                </a:solidFill>
                <a:latin typeface="Calibri"/>
              </a:rPr>
              <a:t>
</a:t>
            </a:r>
            <a:r>
              <a:rPr lang="pl-PL" sz="2400">
                <a:solidFill>
                  <a:srgbClr val="000000"/>
                </a:solidFill>
                <a:latin typeface="Calibri"/>
              </a:rPr>
              <a:t>Część humanistyczna</a:t>
            </a:r>
            <a:endParaRPr/>
          </a:p>
          <a:p>
            <a:endParaRPr/>
          </a:p>
        </p:txBody>
      </p:sp>
      <p:pic>
        <p:nvPicPr>
          <p:cNvPr descr="" id="58" name="Obraz 3"/>
          <p:cNvPicPr/>
          <p:nvPr/>
        </p:nvPicPr>
        <p:blipFill>
          <a:blip r:embed="rId1"/>
          <a:stretch>
            <a:fillRect/>
          </a:stretch>
        </p:blipFill>
        <p:spPr>
          <a:xfrm>
            <a:off x="827640" y="3357000"/>
            <a:ext cx="3888000" cy="2880000"/>
          </a:xfrm>
          <a:prstGeom prst="rect">
            <a:avLst/>
          </a:prstGeom>
        </p:spPr>
      </p:pic>
      <p:pic>
        <p:nvPicPr>
          <p:cNvPr descr="" id="59" name="Obraz 4"/>
          <p:cNvPicPr/>
          <p:nvPr/>
        </p:nvPicPr>
        <p:blipFill>
          <a:blip r:embed="rId2"/>
          <a:stretch>
            <a:fillRect/>
          </a:stretch>
        </p:blipFill>
        <p:spPr>
          <a:xfrm>
            <a:off x="4932000" y="3501000"/>
            <a:ext cx="3600000" cy="2448000"/>
          </a:xfrm>
          <a:prstGeom prst="rect">
            <a:avLst/>
          </a:prstGeom>
        </p:spPr>
      </p:pic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/>
            <a:r>
              <a:rPr lang="pl-PL" sz="2800">
                <a:solidFill>
                  <a:srgbClr val="000000"/>
                </a:solidFill>
                <a:latin typeface="Calibri"/>
              </a:rPr>
              <a:t>c.d. Część matematyczno-przyrodnicza</a:t>
            </a:r>
            <a:endParaRPr/>
          </a:p>
        </p:txBody>
      </p:sp>
      <p:pic>
        <p:nvPicPr>
          <p:cNvPr descr="" id="61" name="Obraz 2"/>
          <p:cNvPicPr/>
          <p:nvPr/>
        </p:nvPicPr>
        <p:blipFill>
          <a:blip r:embed="rId1"/>
          <a:stretch>
            <a:fillRect/>
          </a:stretch>
        </p:blipFill>
        <p:spPr>
          <a:xfrm>
            <a:off x="395640" y="1700640"/>
            <a:ext cx="4392000" cy="3384000"/>
          </a:xfrm>
          <a:prstGeom prst="rect">
            <a:avLst/>
          </a:prstGeom>
        </p:spPr>
      </p:pic>
      <p:pic>
        <p:nvPicPr>
          <p:cNvPr descr="" id="62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4788000" y="2421000"/>
            <a:ext cx="4114080" cy="2163960"/>
          </a:xfrm>
          <a:prstGeom prst="rect">
            <a:avLst/>
          </a:prstGeom>
        </p:spPr>
      </p:pic>
      <p:sp>
        <p:nvSpPr>
          <p:cNvPr id="63" name="CustomShape 2"/>
          <p:cNvSpPr/>
          <p:nvPr/>
        </p:nvSpPr>
        <p:spPr>
          <a:xfrm>
            <a:off x="562320" y="4941000"/>
            <a:ext cx="8122320" cy="364680"/>
          </a:xfrm>
          <a:prstGeom prst="rect">
            <a:avLst/>
          </a:pr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round/>
          </a:ln>
        </p:spPr>
        <p:txBody>
          <a:bodyPr bIns="45000" lIns="90000" rIns="90000" tIns="45000" wrap="none"/>
          <a:p>
            <a:r>
              <a:rPr lang="pl-PL">
                <a:solidFill>
                  <a:srgbClr val="000000"/>
                </a:solidFill>
                <a:latin typeface="Calibri"/>
              </a:rPr>
              <a:t>Wpisz wynik pracy:………………………………………………………………………………………………………</a:t>
            </a:r>
            <a:endParaRPr/>
          </a:p>
        </p:txBody>
      </p:sp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Shape 1"/>
          <p:cNvSpPr txBox="1"/>
          <p:nvPr/>
        </p:nvSpPr>
        <p:spPr>
          <a:xfrm>
            <a:off x="539640" y="260640"/>
            <a:ext cx="8157240" cy="764280"/>
          </a:xfrm>
          <a:prstGeom prst="rect">
            <a:avLst/>
          </a:prstGeom>
        </p:spPr>
        <p:txBody>
          <a:bodyPr anchor="ctr"/>
          <a:p>
            <a:r>
              <a:rPr b="1" lang="pl-PL" sz="4400">
                <a:solidFill>
                  <a:srgbClr val="000000"/>
                </a:solidFill>
                <a:latin typeface="Calibri"/>
              </a:rPr>
              <a:t>Ćwiczenie 3.</a:t>
            </a:r>
            <a:endParaRPr/>
          </a:p>
        </p:txBody>
      </p:sp>
      <p:sp>
        <p:nvSpPr>
          <p:cNvPr id="65" name="TextShape 2"/>
          <p:cNvSpPr txBox="1"/>
          <p:nvPr/>
        </p:nvSpPr>
        <p:spPr>
          <a:xfrm>
            <a:off x="467640" y="1124640"/>
            <a:ext cx="8280720" cy="5400360"/>
          </a:xfrm>
          <a:prstGeom prst="rect">
            <a:avLst/>
          </a:prstGeom>
        </p:spPr>
        <p:txBody>
          <a:bodyPr/>
          <a:p>
            <a:r>
              <a:rPr lang="pl-PL" sz="2200">
                <a:solidFill>
                  <a:srgbClr val="000000"/>
                </a:solidFill>
                <a:latin typeface="Calibri"/>
              </a:rPr>
              <a:t>Do kalkulatora EWD Plus zostały wczytane wyniki egzaminacyjne szkoły za lata 2008-2011  (plik gimnazjum RZ. ewd). </a:t>
            </a:r>
            <a:endParaRPr/>
          </a:p>
          <a:p>
            <a:r>
              <a:rPr lang="pl-PL" sz="2200">
                <a:solidFill>
                  <a:srgbClr val="000000"/>
                </a:solidFill>
                <a:latin typeface="Calibri"/>
              </a:rPr>
              <a:t>3.1</a:t>
            </a:r>
            <a:r>
              <a:rPr lang="pl-PL" sz="2000">
                <a:solidFill>
                  <a:srgbClr val="000000"/>
                </a:solidFill>
                <a:latin typeface="Calibri"/>
              </a:rPr>
              <a:t>. Porównaj  efektywność  nauczania  w szkole i klasach z części humanistycznej  w latach 2008 i 2011 i skomentuj otrzymany rezultat. </a:t>
            </a:r>
            <a:endParaRPr/>
          </a:p>
          <a:p>
            <a:r>
              <a:rPr lang="pl-PL" sz="2000">
                <a:solidFill>
                  <a:srgbClr val="000000"/>
                </a:solidFill>
                <a:latin typeface="Calibri"/>
              </a:rPr>
              <a:t>3.2.  Na podstawie analizy danych za lata 2009 i 2011 zweryfikuj hipotezę, </a:t>
            </a:r>
            <a:r>
              <a:rPr lang="pl-PL" sz="2000">
                <a:solidFill>
                  <a:srgbClr val="000000"/>
                </a:solidFill>
                <a:latin typeface="Calibri"/>
              </a:rPr>
              <a:t>
</a:t>
            </a:r>
            <a:r>
              <a:rPr lang="pl-PL" sz="2000">
                <a:solidFill>
                  <a:srgbClr val="000000"/>
                </a:solidFill>
                <a:latin typeface="Calibri"/>
              </a:rPr>
              <a:t>że w szkole na zajęciach z przedmiotów humanistycznych  za mało uwagi poświęca się  uczniom z wysokimi wynikami. </a:t>
            </a:r>
            <a:endParaRPr/>
          </a:p>
          <a:p>
            <a:r>
              <a:rPr lang="pl-PL" sz="2000">
                <a:solidFill>
                  <a:srgbClr val="000000"/>
                </a:solidFill>
                <a:latin typeface="Calibri"/>
              </a:rPr>
              <a:t>3.3. Sprawdź czy zmieniała się efektywność nauczania </a:t>
            </a:r>
            <a:r>
              <a:rPr lang="pl-PL" sz="2000">
                <a:solidFill>
                  <a:srgbClr val="000000"/>
                </a:solidFill>
                <a:latin typeface="Calibri"/>
              </a:rPr>
              <a:t>
</a:t>
            </a:r>
            <a:r>
              <a:rPr lang="pl-PL" sz="2000">
                <a:solidFill>
                  <a:srgbClr val="000000"/>
                </a:solidFill>
                <a:latin typeface="Calibri"/>
              </a:rPr>
              <a:t>z przedmiotów matematyczno-przyrodniczych z grupami uczniów według potencjału (niskiego, średniego i wysokiego) w kolejnych latach począwszy od 2008 roku. Skomentuj rezultat.</a:t>
            </a:r>
            <a:endParaRPr/>
          </a:p>
          <a:p>
            <a:r>
              <a:rPr lang="pl-PL" sz="2000">
                <a:solidFill>
                  <a:srgbClr val="000000"/>
                </a:solidFill>
                <a:latin typeface="Calibri"/>
              </a:rPr>
              <a:t>3.4. Sprawdź czy zmieniła się efektywność pracy z uczniami z dysleksją</a:t>
            </a:r>
            <a:r>
              <a:rPr lang="pl-PL" sz="2000">
                <a:solidFill>
                  <a:srgbClr val="000000"/>
                </a:solidFill>
                <a:latin typeface="Calibri"/>
              </a:rPr>
              <a:t>
</a:t>
            </a:r>
            <a:r>
              <a:rPr lang="pl-PL" sz="2000">
                <a:solidFill>
                  <a:srgbClr val="000000"/>
                </a:solidFill>
                <a:latin typeface="Calibri"/>
              </a:rPr>
              <a:t>pod wpływem podjętego doskonalenia w zakresie pracy z uczniami  specyficznych trudnościach w uczeniu się. Wykorzystaj dane za lata 2008, 2009, 2010, 2011. </a:t>
            </a:r>
            <a:endParaRPr/>
          </a:p>
        </p:txBody>
      </p:sp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Shape 1"/>
          <p:cNvSpPr txBox="1"/>
          <p:nvPr/>
        </p:nvSpPr>
        <p:spPr>
          <a:xfrm>
            <a:off x="611640" y="908640"/>
            <a:ext cx="8074800" cy="4752000"/>
          </a:xfrm>
          <a:prstGeom prst="rect">
            <a:avLst/>
          </a:prstGeom>
        </p:spPr>
        <p:txBody>
          <a:bodyPr/>
          <a:p>
            <a:r>
              <a:rPr lang="pl-PL">
                <a:solidFill>
                  <a:srgbClr val="000000"/>
                </a:solidFill>
                <a:latin typeface="Calibri"/>
              </a:rPr>
              <a:t>Wyniki pracy winny zawierać obrazy pochodzące z kalkulatora EWD Plus oraz zapisy odpowiedzi stanowiące wnioski wynikające przeprowadzonych analiz (przykład poniżej).</a:t>
            </a:r>
            <a:endParaRPr/>
          </a:p>
          <a:p>
            <a:endParaRPr/>
          </a:p>
        </p:txBody>
      </p:sp>
      <p:pic>
        <p:nvPicPr>
          <p:cNvPr descr="" id="67" name="Obraz 3"/>
          <p:cNvPicPr/>
          <p:nvPr/>
        </p:nvPicPr>
        <p:blipFill>
          <a:blip r:embed="rId1"/>
          <a:stretch>
            <a:fillRect/>
          </a:stretch>
        </p:blipFill>
        <p:spPr>
          <a:xfrm>
            <a:off x="4644000" y="3285000"/>
            <a:ext cx="3744000" cy="2088000"/>
          </a:xfrm>
          <a:prstGeom prst="rect">
            <a:avLst/>
          </a:prstGeom>
        </p:spPr>
      </p:pic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Shape 1"/>
          <p:cNvSpPr txBox="1"/>
          <p:nvPr/>
        </p:nvSpPr>
        <p:spPr>
          <a:xfrm>
            <a:off x="899640" y="4437000"/>
            <a:ext cx="7772040" cy="1499760"/>
          </a:xfrm>
          <a:prstGeom prst="rect">
            <a:avLst/>
          </a:prstGeom>
        </p:spPr>
        <p:txBody>
          <a:bodyPr anchor="b"/>
          <a:p>
            <a:pPr algn="r"/>
            <a:r>
              <a:rPr lang="pl-PL" sz="1200">
                <a:solidFill>
                  <a:srgbClr val="8b8b8b"/>
                </a:solidFill>
                <a:latin typeface="Calibri"/>
              </a:rPr>
              <a:t>Dr Maria Krystyna Szmigel</a:t>
            </a:r>
            <a:r>
              <a:rPr lang="pl-PL" sz="1200">
                <a:solidFill>
                  <a:srgbClr val="8b8b8b"/>
                </a:solidFill>
                <a:latin typeface="Calibri"/>
              </a:rPr>
              <a:t>
</a:t>
            </a:r>
            <a:r>
              <a:rPr lang="pl-PL" sz="1200">
                <a:solidFill>
                  <a:srgbClr val="8b8b8b"/>
                </a:solidFill>
                <a:latin typeface="Calibri"/>
              </a:rPr>
              <a:t>Krystyna.Szmigel@oke.krakow.pl</a:t>
            </a:r>
            <a:endParaRPr/>
          </a:p>
        </p:txBody>
      </p:sp>
      <p:sp>
        <p:nvSpPr>
          <p:cNvPr id="69" name="CustomShape 2"/>
          <p:cNvSpPr/>
          <p:nvPr/>
        </p:nvSpPr>
        <p:spPr>
          <a:xfrm>
            <a:off x="1009440" y="1340640"/>
            <a:ext cx="6773400" cy="643680"/>
          </a:xfrm>
          <a:prstGeom prst="rect">
            <a:avLst/>
          </a:prstGeom>
          <a:gradFill>
            <a:gsLst>
              <a:gs pos="0">
                <a:srgbClr val="d9fda6"/>
              </a:gs>
              <a:gs pos="100000">
                <a:srgbClr val="f4ffe6"/>
              </a:gs>
            </a:gsLst>
            <a:lin ang="16200000"/>
          </a:gradFill>
          <a:ln w="9360">
            <a:solidFill>
              <a:srgbClr val="98b855"/>
            </a:solidFill>
            <a:round/>
          </a:ln>
        </p:spPr>
        <p:txBody>
          <a:bodyPr bIns="45000" lIns="90000" rIns="90000" tIns="45000" wrap="none"/>
          <a:p>
            <a:r>
              <a:rPr lang="pl-PL">
                <a:solidFill>
                  <a:srgbClr val="000000"/>
                </a:solidFill>
                <a:latin typeface="Calibri"/>
              </a:rPr>
              <a:t>Pracę należy nadesłać  na adres mailowy </a:t>
            </a:r>
            <a:r>
              <a:rPr lang="pl-PL">
                <a:solidFill>
                  <a:srgbClr val="000000"/>
                </a:solidFill>
                <a:latin typeface="Calibri"/>
                <a:hlinkClick r:id="rId1"/>
              </a:rPr>
              <a:t>podyplomowe@fiz.agh.edu.pl</a:t>
            </a:r>
            <a:endParaRPr/>
          </a:p>
          <a:p>
            <a:r>
              <a:rPr lang="pl-PL">
                <a:solidFill>
                  <a:srgbClr val="000000"/>
                </a:solidFill>
                <a:latin typeface="Calibri"/>
              </a:rPr>
              <a:t>lub wydrukować i oddać w dziekanacie do dnia 1 czerwca 2012 roku.</a:t>
            </a:r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/>
            <a:r>
              <a:rPr lang="pl-PL" sz="4400">
                <a:solidFill>
                  <a:srgbClr val="000000"/>
                </a:solidFill>
                <a:latin typeface="Calibri"/>
              </a:rPr>
              <a:t>Wstępna informacja</a:t>
            </a:r>
            <a:endParaRPr/>
          </a:p>
        </p:txBody>
      </p:sp>
      <p:sp>
        <p:nvSpPr>
          <p:cNvPr id="34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r>
              <a:rPr b="1" lang="pl-PL">
                <a:solidFill>
                  <a:srgbClr val="000000"/>
                </a:solidFill>
                <a:latin typeface="Calibri"/>
              </a:rPr>
              <a:t>Wymaganie wstępne</a:t>
            </a:r>
            <a:r>
              <a:rPr lang="pl-PL">
                <a:solidFill>
                  <a:srgbClr val="000000"/>
                </a:solidFill>
                <a:latin typeface="Calibri"/>
              </a:rPr>
              <a:t>: znajomość systemu egzaminacyjnego w kraju,  głównych  zadań, miar statystycznych i skal stosownych przez komisje egzaminacyjne dla przedstawienia wyników egzaminacyjnych oraz własności zadań i testów.</a:t>
            </a:r>
            <a:endParaRPr/>
          </a:p>
          <a:p>
            <a:r>
              <a:rPr lang="pl-PL">
                <a:solidFill>
                  <a:srgbClr val="000000"/>
                </a:solidFill>
                <a:latin typeface="Calibri"/>
              </a:rPr>
              <a:t>Podstawowym źródłem informacji pozwalającym na wykonanie zadania jest udział w zajęciach lub samodzielne przygotowanie się na podstawie materiałów dostępnych na stronie www.ewd.edu.pl </a:t>
            </a:r>
            <a:r>
              <a:rPr lang="pl-PL">
                <a:solidFill>
                  <a:srgbClr val="000000"/>
                </a:solidFill>
                <a:latin typeface="Calibri"/>
              </a:rPr>
              <a:t>
</a:t>
            </a:r>
            <a:r>
              <a:rPr lang="pl-PL">
                <a:solidFill>
                  <a:srgbClr val="000000"/>
                </a:solidFill>
                <a:latin typeface="Calibri"/>
              </a:rPr>
              <a:t>W załączeniu artykuł </a:t>
            </a:r>
            <a:r>
              <a:rPr i="1" lang="pl-PL">
                <a:solidFill>
                  <a:srgbClr val="000000"/>
                </a:solidFill>
                <a:latin typeface="Calibri"/>
              </a:rPr>
              <a:t>Planowanie rozwoju szkoły z wykorzystaniem trzyletnich wskaźników EWD, </a:t>
            </a:r>
            <a:r>
              <a:rPr lang="pl-PL">
                <a:solidFill>
                  <a:srgbClr val="000000"/>
                </a:solidFill>
                <a:latin typeface="Calibri"/>
              </a:rPr>
              <a:t>M.K.Szmigel.</a:t>
            </a:r>
            <a:endParaRPr/>
          </a:p>
          <a:p>
            <a:r>
              <a:rPr lang="pl-PL">
                <a:solidFill>
                  <a:srgbClr val="000000"/>
                </a:solidFill>
                <a:latin typeface="Calibri"/>
              </a:rPr>
              <a:t>Zadanie wymaga umiejętności interpretacji danych dotyczących trzyletnich wyników </a:t>
            </a:r>
            <a:r>
              <a:rPr i="1" lang="pl-PL">
                <a:solidFill>
                  <a:srgbClr val="000000"/>
                </a:solidFill>
                <a:latin typeface="Calibri"/>
              </a:rPr>
              <a:t>edukacyjnej wartości dodanej </a:t>
            </a:r>
            <a:r>
              <a:rPr lang="pl-PL">
                <a:solidFill>
                  <a:srgbClr val="000000"/>
                </a:solidFill>
                <a:latin typeface="Calibri"/>
              </a:rPr>
              <a:t>jako jednego ze wskaźników efektywności nauczania i trzyletnich wyników egzaminacyjnych </a:t>
            </a:r>
            <a:r>
              <a:rPr lang="pl-PL">
                <a:solidFill>
                  <a:srgbClr val="000000"/>
                </a:solidFill>
                <a:latin typeface="Calibri"/>
              </a:rPr>
              <a:t>
</a:t>
            </a:r>
            <a:r>
              <a:rPr lang="pl-PL">
                <a:solidFill>
                  <a:srgbClr val="000000"/>
                </a:solidFill>
                <a:latin typeface="Calibri"/>
              </a:rPr>
              <a:t>w gimnazjum przedstawionych w postaci graficznej a także samodzielne wykonanie analiz z wykorzystaniem Kalkulatora EWD Plus dostępnego na tej stronie </a:t>
            </a:r>
            <a:r>
              <a:rPr lang="pl-PL">
                <a:solidFill>
                  <a:srgbClr val="000000"/>
                </a:solidFill>
                <a:latin typeface="Calibri"/>
                <a:hlinkClick r:id="rId1"/>
              </a:rPr>
              <a:t>www.ewd.edu.pl</a:t>
            </a:r>
            <a:r>
              <a:rPr lang="pl-PL">
                <a:solidFill>
                  <a:srgbClr val="000000"/>
                </a:solidFill>
                <a:latin typeface="Calibri"/>
              </a:rPr>
              <a:t>  Tam także można znaleźć instrukcję jak się nim posłużyć.</a:t>
            </a:r>
            <a:endParaRPr/>
          </a:p>
          <a:p>
            <a:r>
              <a:rPr lang="pl-PL">
                <a:solidFill>
                  <a:srgbClr val="000000"/>
                </a:solidFill>
                <a:latin typeface="Calibri"/>
              </a:rPr>
              <a:t>Wszystkie dane niezbędne do wykonania zadania zostały wprowadzone do kalkulatora. </a:t>
            </a:r>
            <a:endParaRPr/>
          </a:p>
          <a:p>
            <a:r>
              <a:rPr lang="pl-PL">
                <a:solidFill>
                  <a:srgbClr val="000000"/>
                </a:solidFill>
                <a:latin typeface="Calibri"/>
              </a:rPr>
              <a:t>Wszystkie rozwiązania zadań należy wprowadzić do prezentacji</a:t>
            </a:r>
            <a:r>
              <a:rPr lang="pl-PL">
                <a:solidFill>
                  <a:srgbClr val="000000"/>
                </a:solidFill>
                <a:latin typeface="Calibri"/>
              </a:rPr>
              <a:t>
</a:t>
            </a:r>
            <a:r>
              <a:rPr lang="pl-PL">
                <a:solidFill>
                  <a:srgbClr val="000000"/>
                </a:solidFill>
                <a:latin typeface="Calibri"/>
              </a:rPr>
              <a:t>bezpośrednio pod zadaniami.  </a:t>
            </a:r>
            <a:endParaRPr/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35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692640"/>
            <a:ext cx="6102360" cy="5628960"/>
          </a:xfrm>
          <a:prstGeom prst="rect">
            <a:avLst/>
          </a:prstGeom>
        </p:spPr>
      </p:pic>
      <p:sp>
        <p:nvSpPr>
          <p:cNvPr id="36" name="CustomShape 1"/>
          <p:cNvSpPr/>
          <p:nvPr/>
        </p:nvSpPr>
        <p:spPr>
          <a:xfrm>
            <a:off x="3615120" y="116640"/>
            <a:ext cx="1563480" cy="575640"/>
          </a:xfrm>
          <a:prstGeom prst="rightArrow">
            <a:avLst>
              <a:gd fmla="val 16200" name="adj1"/>
              <a:gd fmla="val 5400" name="adj2"/>
            </a:avLst>
          </a:prstGeom>
          <a:solidFill>
            <a:srgbClr val="ff0000"/>
          </a:solidFill>
          <a:ln w="25560">
            <a:solidFill>
              <a:srgbClr val="3a5f8b"/>
            </a:solidFill>
            <a:round/>
          </a:ln>
        </p:spPr>
      </p:sp>
      <p:pic>
        <p:nvPicPr>
          <p:cNvPr descr="" id="37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6228360" y="1340640"/>
            <a:ext cx="2646720" cy="3809520"/>
          </a:xfrm>
          <a:prstGeom prst="rect">
            <a:avLst/>
          </a:prstGeom>
        </p:spPr>
      </p:pic>
      <p:sp>
        <p:nvSpPr>
          <p:cNvPr id="38" name="CustomShape 2"/>
          <p:cNvSpPr/>
          <p:nvPr/>
        </p:nvSpPr>
        <p:spPr>
          <a:xfrm>
            <a:off x="5292000" y="0"/>
            <a:ext cx="3744000" cy="699840"/>
          </a:xfrm>
          <a:prstGeom prst="rect">
            <a:avLst/>
          </a:prstGeom>
        </p:spPr>
        <p:txBody>
          <a:bodyPr bIns="45000" lIns="90000" rIns="90000" tIns="45000"/>
          <a:p>
            <a:r>
              <a:rPr lang="pl-PL" sz="4000">
                <a:solidFill>
                  <a:srgbClr val="000000"/>
                </a:solidFill>
                <a:latin typeface="Calibri"/>
              </a:rPr>
              <a:t>www.ewd.edu.pl</a:t>
            </a:r>
            <a:endParaRPr/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457200" y="274680"/>
            <a:ext cx="8229240" cy="921600"/>
          </a:xfrm>
          <a:prstGeom prst="rect">
            <a:avLst/>
          </a:prstGeom>
        </p:spPr>
        <p:txBody>
          <a:bodyPr anchor="ctr"/>
          <a:p>
            <a:pPr algn="ctr"/>
            <a:r>
              <a:rPr lang="pl-PL" sz="3200">
                <a:solidFill>
                  <a:srgbClr val="000000"/>
                </a:solidFill>
                <a:latin typeface="Calibri"/>
              </a:rPr>
              <a:t>Plik z danymi: Studium przypadku (w załączeniu) </a:t>
            </a:r>
            <a:endParaRPr/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Shape 1"/>
          <p:cNvSpPr txBox="1"/>
          <p:nvPr/>
        </p:nvSpPr>
        <p:spPr>
          <a:xfrm>
            <a:off x="722160" y="4406760"/>
            <a:ext cx="7772040" cy="1361880"/>
          </a:xfrm>
          <a:prstGeom prst="rect">
            <a:avLst/>
          </a:prstGeom>
        </p:spPr>
        <p:txBody>
          <a:bodyPr/>
          <a:p>
            <a:pPr algn="ctr"/>
            <a:r>
              <a:rPr b="1" lang="pl-PL" sz="4000">
                <a:solidFill>
                  <a:srgbClr val="000000"/>
                </a:solidFill>
                <a:latin typeface="Calibri"/>
              </a:rPr>
              <a:t>Treść zadań</a:t>
            </a:r>
            <a:endParaRPr/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/>
            <a:r>
              <a:rPr lang="pl-PL" sz="4400">
                <a:solidFill>
                  <a:srgbClr val="000000"/>
                </a:solidFill>
                <a:latin typeface="Calibri"/>
              </a:rPr>
              <a:t>Krótka informacja o szkole</a:t>
            </a:r>
            <a:endParaRPr/>
          </a:p>
        </p:txBody>
      </p:sp>
      <p:sp>
        <p:nvSpPr>
          <p:cNvPr id="42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r>
              <a:rPr lang="pl-PL" sz="2400">
                <a:solidFill>
                  <a:srgbClr val="000000"/>
                </a:solidFill>
                <a:latin typeface="Calibri"/>
              </a:rPr>
              <a:t>Gimnazjum znajduje się w powiecie krakowskim </a:t>
            </a:r>
            <a:r>
              <a:rPr lang="pl-PL" sz="2400">
                <a:solidFill>
                  <a:srgbClr val="000000"/>
                </a:solidFill>
                <a:latin typeface="Calibri"/>
              </a:rPr>
              <a:t>
</a:t>
            </a:r>
            <a:r>
              <a:rPr lang="pl-PL" sz="2400">
                <a:solidFill>
                  <a:srgbClr val="000000"/>
                </a:solidFill>
                <a:latin typeface="Calibri"/>
              </a:rPr>
              <a:t>w gminie wiejskiej liczącej około 21 tys. mieszkańców. Na terenie gminy znajdują się 3 gimnazja i 10 szkół podstawowych. </a:t>
            </a:r>
            <a:endParaRPr/>
          </a:p>
          <a:p>
            <a:r>
              <a:rPr lang="pl-PL" sz="2400">
                <a:solidFill>
                  <a:srgbClr val="000000"/>
                </a:solidFill>
                <a:latin typeface="Calibri"/>
              </a:rPr>
              <a:t>Analizowane gimnazjum działa w zespole szkół: szkoła podstawowa – gimnazjum. </a:t>
            </a:r>
            <a:endParaRPr/>
          </a:p>
          <a:p>
            <a:r>
              <a:rPr lang="pl-PL" sz="2400">
                <a:solidFill>
                  <a:srgbClr val="000000"/>
                </a:solidFill>
                <a:latin typeface="Calibri"/>
              </a:rPr>
              <a:t>Liczba uczniów uczęszczających do gimnazjum wynosi około 150, na każdym poziomie są dwa lub trzy oddziały. Do gimnazjum uczęszczają uczniowie absolwenci szkoły podstawowej działającej w ramach zespołu szkół oraz uczniowie z trzech pobliskich szkół podstawowych. </a:t>
            </a:r>
            <a:endParaRPr/>
          </a:p>
          <a:p>
            <a:endParaRPr/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611640" y="188640"/>
            <a:ext cx="8085240" cy="935640"/>
          </a:xfrm>
          <a:prstGeom prst="rect">
            <a:avLst/>
          </a:prstGeom>
        </p:spPr>
        <p:txBody>
          <a:bodyPr anchor="ctr"/>
          <a:p>
            <a:pPr algn="ctr"/>
            <a:r>
              <a:rPr lang="pl-PL" sz="3200">
                <a:solidFill>
                  <a:srgbClr val="000000"/>
                </a:solidFill>
                <a:latin typeface="Calibri"/>
              </a:rPr>
              <a:t>Wyniki egzaminacyjne za lata 2002-2011</a:t>
            </a:r>
            <a:r>
              <a:rPr lang="pl-PL" sz="3200">
                <a:solidFill>
                  <a:srgbClr val="000000"/>
                </a:solidFill>
                <a:latin typeface="Calibri"/>
              </a:rPr>
              <a:t>
</a:t>
            </a:r>
            <a:r>
              <a:rPr lang="pl-PL" sz="2700">
                <a:solidFill>
                  <a:srgbClr val="000000"/>
                </a:solidFill>
                <a:latin typeface="Calibri"/>
              </a:rPr>
              <a:t>Źródło: </a:t>
            </a:r>
            <a:r>
              <a:rPr lang="pl-PL" sz="2700">
                <a:solidFill>
                  <a:srgbClr val="000000"/>
                </a:solidFill>
                <a:latin typeface="Calibri"/>
                <a:hlinkClick r:id="rId1"/>
              </a:rPr>
              <a:t>www.oke.krakow.pl</a:t>
            </a:r>
            <a:r>
              <a:rPr lang="pl-PL" sz="2700">
                <a:solidFill>
                  <a:srgbClr val="000000"/>
                </a:solidFill>
                <a:latin typeface="Calibri"/>
                <a:hlinkClick r:id="rId2"/>
              </a:rPr>
              <a:t>/Prace</a:t>
            </a:r>
            <a:r>
              <a:rPr lang="pl-PL" sz="2700">
                <a:solidFill>
                  <a:srgbClr val="000000"/>
                </a:solidFill>
                <a:latin typeface="Calibri"/>
              </a:rPr>
              <a:t> badawcze/wyniki egzaminów</a:t>
            </a:r>
            <a:endParaRPr/>
          </a:p>
        </p:txBody>
      </p:sp>
      <p:pic>
        <p:nvPicPr>
          <p:cNvPr descr="" id="44" name="Picture 5"/>
          <p:cNvPicPr/>
          <p:nvPr/>
        </p:nvPicPr>
        <p:blipFill>
          <a:blip r:embed="rId3"/>
          <a:stretch>
            <a:fillRect/>
          </a:stretch>
        </p:blipFill>
        <p:spPr>
          <a:xfrm>
            <a:off x="467640" y="3733920"/>
            <a:ext cx="8334000" cy="3123720"/>
          </a:xfrm>
          <a:prstGeom prst="rect">
            <a:avLst/>
          </a:prstGeom>
        </p:spPr>
      </p:pic>
      <p:sp>
        <p:nvSpPr>
          <p:cNvPr id="45" name="CustomShape 2"/>
          <p:cNvSpPr/>
          <p:nvPr/>
        </p:nvSpPr>
        <p:spPr>
          <a:xfrm>
            <a:off x="5382720" y="2133000"/>
            <a:ext cx="3394800" cy="639000"/>
          </a:xfrm>
          <a:prstGeom prst="rect">
            <a:avLst/>
          </a:prstGeom>
          <a:gradFill>
            <a:gsLst>
              <a:gs pos="0">
                <a:srgbClr val="d9fda6"/>
              </a:gs>
              <a:gs pos="100000">
                <a:srgbClr val="f4ffe6"/>
              </a:gs>
            </a:gsLst>
            <a:lin ang="16200000"/>
          </a:gradFill>
          <a:ln w="9360">
            <a:solidFill>
              <a:srgbClr val="98b855"/>
            </a:solidFill>
            <a:round/>
          </a:ln>
        </p:spPr>
        <p:txBody>
          <a:bodyPr bIns="45000" lIns="90000" rIns="90000" tIns="45000" wrap="none"/>
          <a:p>
            <a:r>
              <a:rPr lang="pl-PL">
                <a:solidFill>
                  <a:srgbClr val="000000"/>
                </a:solidFill>
                <a:latin typeface="Calibri"/>
              </a:rPr>
              <a:t>Format wyników egzaminacyjnych </a:t>
            </a:r>
            <a:r>
              <a:rPr lang="pl-PL">
                <a:solidFill>
                  <a:srgbClr val="000000"/>
                </a:solidFill>
                <a:latin typeface="Calibri"/>
              </a:rPr>
              <a:t>
</a:t>
            </a:r>
            <a:r>
              <a:rPr lang="pl-PL">
                <a:solidFill>
                  <a:srgbClr val="000000"/>
                </a:solidFill>
                <a:latin typeface="Calibri"/>
              </a:rPr>
              <a:t>dla wszystkich szkół OKE Kraków</a:t>
            </a:r>
            <a:endParaRPr/>
          </a:p>
        </p:txBody>
      </p:sp>
      <p:cxnSp>
        <p:nvCxnSpPr>
          <p:cNvPr id="46" name="Line 3"/>
          <p:cNvCxnSpPr/>
          <p:nvPr/>
        </p:nvCxnSpPr>
        <p:spPr>
          <xfrm>
            <a:off x="0" y="0"/>
            <a:ext cx="360" cy="360"/>
          </xfrm>
          <a:prstGeom prst="line">
            <a:avLst/>
          </a:prstGeom>
          <a:ln w="9360">
            <a:solidFill>
              <a:srgbClr val="4a7ebb"/>
            </a:solidFill>
            <a:round/>
            <a:tailEnd len="med" type="triangle" w="med"/>
          </a:ln>
        </p:spPr>
      </p:cxnSp>
      <p:sp>
        <p:nvSpPr>
          <p:cNvPr id="47" name="CustomShape 4"/>
          <p:cNvSpPr/>
          <p:nvPr/>
        </p:nvSpPr>
        <p:spPr>
          <a:xfrm>
            <a:off x="527760" y="3357000"/>
            <a:ext cx="7052400" cy="36468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lang="pl-PL">
                <a:solidFill>
                  <a:srgbClr val="000000"/>
                </a:solidFill>
                <a:latin typeface="Calibri"/>
              </a:rPr>
              <a:t>cd. Informacji o szkole, której wyniki będą analizowane –  (Gimnazjum RZ.)</a:t>
            </a:r>
            <a:endParaRPr/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r>
              <a:rPr b="1" lang="pl-PL" sz="4400">
                <a:solidFill>
                  <a:srgbClr val="000000"/>
                </a:solidFill>
                <a:latin typeface="Calibri"/>
              </a:rPr>
              <a:t>Ćwiczenie  1.</a:t>
            </a:r>
            <a:r>
              <a:rPr lang="pl-PL" sz="4400">
                <a:solidFill>
                  <a:srgbClr val="000000"/>
                </a:solidFill>
                <a:latin typeface="Calibri"/>
              </a:rPr>
              <a:t> </a:t>
            </a:r>
            <a:endParaRPr/>
          </a:p>
        </p:txBody>
      </p:sp>
      <p:sp>
        <p:nvSpPr>
          <p:cNvPr id="49" name="TextShape 2"/>
          <p:cNvSpPr txBox="1"/>
          <p:nvPr/>
        </p:nvSpPr>
        <p:spPr>
          <a:xfrm>
            <a:off x="395640" y="1484640"/>
            <a:ext cx="8229240" cy="4525560"/>
          </a:xfrm>
          <a:prstGeom prst="rect">
            <a:avLst/>
          </a:prstGeom>
        </p:spPr>
        <p:txBody>
          <a:bodyPr/>
          <a:p>
            <a:r>
              <a:rPr lang="pl-PL">
                <a:solidFill>
                  <a:srgbClr val="000000"/>
                </a:solidFill>
                <a:latin typeface="Calibri"/>
              </a:rPr>
              <a:t>	</a:t>
            </a:r>
            <a:r>
              <a:rPr lang="pl-PL" sz="2400">
                <a:solidFill>
                  <a:srgbClr val="000000"/>
                </a:solidFill>
                <a:latin typeface="Calibri"/>
              </a:rPr>
              <a:t>1. Na podstawie trzyletnich wskaźników EWD za lata </a:t>
            </a:r>
            <a:r>
              <a:rPr b="1" lang="pl-PL" sz="2400">
                <a:solidFill>
                  <a:srgbClr val="000000"/>
                </a:solidFill>
                <a:latin typeface="Calibri"/>
              </a:rPr>
              <a:t>2009-2011</a:t>
            </a:r>
            <a:r>
              <a:rPr lang="pl-PL" sz="2400">
                <a:solidFill>
                  <a:srgbClr val="000000"/>
                </a:solidFill>
                <a:latin typeface="Calibri"/>
              </a:rPr>
              <a:t> opisz gimnazjum, określając poziom osiągnięć uczniów ‎oraz efektywność nauczania w zakresie przedmiotów humanistycznych i matematyczno-przyrodniczych.‎</a:t>
            </a:r>
            <a:endParaRPr/>
          </a:p>
          <a:p>
            <a:endParaRPr/>
          </a:p>
        </p:txBody>
      </p:sp>
      <p:pic>
        <p:nvPicPr>
          <p:cNvPr descr="" id="50" name="Obraz 3"/>
          <p:cNvPicPr/>
          <p:nvPr/>
        </p:nvPicPr>
        <p:blipFill>
          <a:blip r:embed="rId1"/>
          <a:stretch>
            <a:fillRect/>
          </a:stretch>
        </p:blipFill>
        <p:spPr>
          <a:xfrm>
            <a:off x="827640" y="3429000"/>
            <a:ext cx="3528000" cy="2520000"/>
          </a:xfrm>
          <a:prstGeom prst="rect">
            <a:avLst/>
          </a:prstGeom>
        </p:spPr>
      </p:pic>
      <p:pic>
        <p:nvPicPr>
          <p:cNvPr descr="" id="51" name="Obraz 4"/>
          <p:cNvPicPr/>
          <p:nvPr/>
        </p:nvPicPr>
        <p:blipFill>
          <a:blip r:embed="rId2"/>
          <a:stretch>
            <a:fillRect/>
          </a:stretch>
        </p:blipFill>
        <p:spPr>
          <a:xfrm>
            <a:off x="5004000" y="3357000"/>
            <a:ext cx="3240000" cy="2520000"/>
          </a:xfrm>
          <a:prstGeom prst="rect">
            <a:avLst/>
          </a:prstGeom>
        </p:spPr>
      </p:pic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52" name="Obraz 1"/>
          <p:cNvPicPr/>
          <p:nvPr/>
        </p:nvPicPr>
        <p:blipFill>
          <a:blip r:embed="rId1"/>
          <a:stretch>
            <a:fillRect/>
          </a:stretch>
        </p:blipFill>
        <p:spPr>
          <a:xfrm>
            <a:off x="323640" y="980640"/>
            <a:ext cx="4392000" cy="3456000"/>
          </a:xfrm>
          <a:prstGeom prst="rect">
            <a:avLst/>
          </a:prstGeom>
        </p:spPr>
      </p:pic>
      <p:pic>
        <p:nvPicPr>
          <p:cNvPr descr="" id="53" name="Obraz 2"/>
          <p:cNvPicPr/>
          <p:nvPr/>
        </p:nvPicPr>
        <p:blipFill>
          <a:blip r:embed="rId2"/>
          <a:stretch>
            <a:fillRect/>
          </a:stretch>
        </p:blipFill>
        <p:spPr>
          <a:xfrm>
            <a:off x="4860000" y="908640"/>
            <a:ext cx="3960000" cy="3528000"/>
          </a:xfrm>
          <a:prstGeom prst="rect">
            <a:avLst/>
          </a:prstGeom>
        </p:spPr>
      </p:pic>
      <p:sp>
        <p:nvSpPr>
          <p:cNvPr id="54" name="CustomShape 1"/>
          <p:cNvSpPr/>
          <p:nvPr/>
        </p:nvSpPr>
        <p:spPr>
          <a:xfrm>
            <a:off x="971280" y="5085360"/>
            <a:ext cx="6864840" cy="36468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lang="pl-PL">
                <a:solidFill>
                  <a:srgbClr val="000000"/>
                </a:solidFill>
                <a:latin typeface="Calibri"/>
              </a:rPr>
              <a:t>                                                                                                                                 </a:t>
            </a:r>
            <a:endParaRPr/>
          </a:p>
        </p:txBody>
      </p:sp>
      <p:sp>
        <p:nvSpPr>
          <p:cNvPr id="55" name="CustomShape 2"/>
          <p:cNvSpPr/>
          <p:nvPr/>
        </p:nvSpPr>
        <p:spPr>
          <a:xfrm>
            <a:off x="395640" y="4797000"/>
            <a:ext cx="8496720" cy="364680"/>
          </a:xfrm>
          <a:prstGeom prst="rect">
            <a:avLst/>
          </a:pr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round/>
          </a:ln>
        </p:spPr>
        <p:txBody>
          <a:bodyPr bIns="45000" lIns="90000" rIns="90000" tIns="45000"/>
          <a:p>
            <a:r>
              <a:rPr lang="pl-PL">
                <a:solidFill>
                  <a:srgbClr val="000000"/>
                </a:solidFill>
                <a:latin typeface="Calibri"/>
              </a:rPr>
              <a:t>OPIS:</a:t>
            </a: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