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2"/>
  </p:sldMasterIdLst>
  <p:notesMasterIdLst>
    <p:notesMasterId r:id="rId24"/>
  </p:notesMasterIdLst>
  <p:handoutMasterIdLst>
    <p:handoutMasterId r:id="rId25"/>
  </p:handoutMasterIdLst>
  <p:sldIdLst>
    <p:sldId id="257" r:id="rId3"/>
    <p:sldId id="273" r:id="rId4"/>
    <p:sldId id="291" r:id="rId5"/>
    <p:sldId id="274" r:id="rId6"/>
    <p:sldId id="292" r:id="rId7"/>
    <p:sldId id="275" r:id="rId8"/>
    <p:sldId id="304" r:id="rId9"/>
    <p:sldId id="276" r:id="rId10"/>
    <p:sldId id="277" r:id="rId11"/>
    <p:sldId id="278" r:id="rId12"/>
    <p:sldId id="279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294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C90000"/>
    <a:srgbClr val="95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Styl z motywem 2 — ak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Styl z motywem 2 — ak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yl z motywem 2 — ak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Styl z motywem 2 — ak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yl z motywem 2 — ak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Styl jasny 3 — ak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3" autoAdjust="0"/>
    <p:restoredTop sz="94660"/>
  </p:normalViewPr>
  <p:slideViewPr>
    <p:cSldViewPr>
      <p:cViewPr varScale="1">
        <p:scale>
          <a:sx n="117" d="100"/>
          <a:sy n="117" d="100"/>
        </p:scale>
        <p:origin x="462" y="114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5D35E0-9A5D-4EB8-8A48-4ED52D2D6EAC}" type="doc">
      <dgm:prSet loTypeId="urn:microsoft.com/office/officeart/2005/8/layout/matrix1#1" loCatId="matrix" qsTypeId="urn:microsoft.com/office/officeart/2005/8/quickstyle/3d6#1" qsCatId="3D" csTypeId="urn:microsoft.com/office/officeart/2005/8/colors/colorful1#1" csCatId="colorful" phldr="1"/>
      <dgm:spPr/>
      <dgm:t>
        <a:bodyPr/>
        <a:lstStyle/>
        <a:p>
          <a:endParaRPr lang="pl-PL"/>
        </a:p>
      </dgm:t>
    </dgm:pt>
    <dgm:pt modelId="{F9A846BA-06FB-46AF-80ED-5EA0073A08FA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pl-PL" sz="2000" dirty="0">
              <a:latin typeface="Verdana"/>
              <a:cs typeface="Verdana"/>
            </a:rPr>
            <a:t>Procesor</a:t>
          </a:r>
          <a:br>
            <a:rPr lang="pl-PL" sz="2000" dirty="0">
              <a:latin typeface="Verdana"/>
              <a:cs typeface="Verdana"/>
            </a:rPr>
          </a:br>
          <a:endParaRPr lang="pl-PL" sz="2000" dirty="0">
            <a:latin typeface="Verdana"/>
            <a:cs typeface="Verdana"/>
          </a:endParaRPr>
        </a:p>
        <a:p>
          <a:r>
            <a:rPr lang="pl-PL" sz="2000" dirty="0">
              <a:latin typeface="Verdana"/>
              <a:cs typeface="Verdana"/>
            </a:rPr>
            <a:t>pamięć</a:t>
          </a:r>
        </a:p>
      </dgm:t>
    </dgm:pt>
    <dgm:pt modelId="{867140E2-327F-4343-AA77-39B40F758E20}" type="parTrans" cxnId="{E0A59ECF-A5D6-4165-81D6-37160CDE59E0}">
      <dgm:prSet/>
      <dgm:spPr/>
      <dgm:t>
        <a:bodyPr/>
        <a:lstStyle/>
        <a:p>
          <a:endParaRPr lang="pl-PL"/>
        </a:p>
      </dgm:t>
    </dgm:pt>
    <dgm:pt modelId="{D054D334-137E-4116-BF8C-3B5A64D95A38}" type="sibTrans" cxnId="{E0A59ECF-A5D6-4165-81D6-37160CDE59E0}">
      <dgm:prSet/>
      <dgm:spPr/>
      <dgm:t>
        <a:bodyPr/>
        <a:lstStyle/>
        <a:p>
          <a:endParaRPr lang="pl-PL"/>
        </a:p>
      </dgm:t>
    </dgm:pt>
    <dgm:pt modelId="{F158A836-9807-4BB5-96D7-55AAE48F5E54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l-PL" dirty="0">
              <a:latin typeface="Verdana"/>
              <a:cs typeface="Verdana"/>
            </a:rPr>
            <a:t>Układ</a:t>
          </a:r>
          <a:br>
            <a:rPr lang="pl-PL" dirty="0">
              <a:latin typeface="Verdana"/>
              <a:cs typeface="Verdana"/>
            </a:rPr>
          </a:br>
          <a:r>
            <a:rPr lang="pl-PL" dirty="0">
              <a:latin typeface="Verdana"/>
              <a:cs typeface="Verdana"/>
            </a:rPr>
            <a:t>arytmetyczno-</a:t>
          </a:r>
        </a:p>
        <a:p>
          <a:r>
            <a:rPr lang="pl-PL" dirty="0">
              <a:latin typeface="Verdana"/>
              <a:cs typeface="Verdana"/>
            </a:rPr>
            <a:t>logiczny</a:t>
          </a:r>
        </a:p>
      </dgm:t>
    </dgm:pt>
    <dgm:pt modelId="{558C0938-D0E9-4B08-AF25-06F808A3FD1D}" type="parTrans" cxnId="{5DEF2495-9985-44C6-8EDA-3F14AE904248}">
      <dgm:prSet/>
      <dgm:spPr/>
      <dgm:t>
        <a:bodyPr/>
        <a:lstStyle/>
        <a:p>
          <a:endParaRPr lang="pl-PL"/>
        </a:p>
      </dgm:t>
    </dgm:pt>
    <dgm:pt modelId="{641FD4FB-DEB5-4BAD-8DE6-FF7449A706FD}" type="sibTrans" cxnId="{5DEF2495-9985-44C6-8EDA-3F14AE904248}">
      <dgm:prSet/>
      <dgm:spPr/>
      <dgm:t>
        <a:bodyPr/>
        <a:lstStyle/>
        <a:p>
          <a:endParaRPr lang="pl-PL"/>
        </a:p>
      </dgm:t>
    </dgm:pt>
    <dgm:pt modelId="{1D5437B4-AE63-4725-B3BF-757CE9D3B51A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l-PL" dirty="0">
              <a:latin typeface="Verdana"/>
              <a:cs typeface="Verdana"/>
            </a:rPr>
            <a:t>Układ</a:t>
          </a:r>
          <a:br>
            <a:rPr lang="pl-PL" dirty="0">
              <a:latin typeface="Verdana"/>
              <a:cs typeface="Verdana"/>
            </a:rPr>
          </a:br>
          <a:r>
            <a:rPr lang="pl-PL" dirty="0">
              <a:latin typeface="Verdana"/>
              <a:cs typeface="Verdana"/>
            </a:rPr>
            <a:t>sterowania</a:t>
          </a:r>
        </a:p>
      </dgm:t>
    </dgm:pt>
    <dgm:pt modelId="{EE3EA5B9-D085-48DC-A4C9-23E6FD27D486}" type="parTrans" cxnId="{1890C31B-6C5A-492A-B02D-6A7C8BDE111A}">
      <dgm:prSet/>
      <dgm:spPr/>
      <dgm:t>
        <a:bodyPr/>
        <a:lstStyle/>
        <a:p>
          <a:endParaRPr lang="pl-PL"/>
        </a:p>
      </dgm:t>
    </dgm:pt>
    <dgm:pt modelId="{77151872-762C-4E0C-84E2-38FC583BA821}" type="sibTrans" cxnId="{1890C31B-6C5A-492A-B02D-6A7C8BDE111A}">
      <dgm:prSet/>
      <dgm:spPr/>
      <dgm:t>
        <a:bodyPr/>
        <a:lstStyle/>
        <a:p>
          <a:endParaRPr lang="pl-PL"/>
        </a:p>
      </dgm:t>
    </dgm:pt>
    <dgm:pt modelId="{F4DD7773-E0F0-4CA0-AE12-39FE24E2D38B}">
      <dgm:prSet phldrT="[Text]"/>
      <dgm:spPr>
        <a:solidFill>
          <a:srgbClr val="FF6600"/>
        </a:solidFill>
      </dgm:spPr>
      <dgm:t>
        <a:bodyPr/>
        <a:lstStyle/>
        <a:p>
          <a:r>
            <a:rPr lang="pl-PL" dirty="0">
              <a:latin typeface="Verdana"/>
              <a:cs typeface="Verdana"/>
            </a:rPr>
            <a:t>Program</a:t>
          </a:r>
        </a:p>
      </dgm:t>
    </dgm:pt>
    <dgm:pt modelId="{5EB1A185-9242-4C2E-BC90-611B22CE7796}" type="parTrans" cxnId="{71F9C174-A9A7-4C4B-82AD-F0A584F94B69}">
      <dgm:prSet/>
      <dgm:spPr/>
      <dgm:t>
        <a:bodyPr/>
        <a:lstStyle/>
        <a:p>
          <a:endParaRPr lang="pl-PL"/>
        </a:p>
      </dgm:t>
    </dgm:pt>
    <dgm:pt modelId="{BDF0DF6A-C77C-48ED-8BA1-44B4EE5AE580}" type="sibTrans" cxnId="{71F9C174-A9A7-4C4B-82AD-F0A584F94B69}">
      <dgm:prSet/>
      <dgm:spPr/>
      <dgm:t>
        <a:bodyPr/>
        <a:lstStyle/>
        <a:p>
          <a:endParaRPr lang="pl-PL"/>
        </a:p>
      </dgm:t>
    </dgm:pt>
    <dgm:pt modelId="{E7099059-3858-4031-AA26-70F1AE740B29}">
      <dgm:prSet phldrT="[Text]"/>
      <dgm:spPr/>
      <dgm:t>
        <a:bodyPr/>
        <a:lstStyle/>
        <a:p>
          <a:r>
            <a:rPr lang="pl-PL" dirty="0">
              <a:latin typeface="Verdana"/>
              <a:cs typeface="Verdana"/>
            </a:rPr>
            <a:t>Dane</a:t>
          </a:r>
        </a:p>
      </dgm:t>
    </dgm:pt>
    <dgm:pt modelId="{2AD9F856-1FCF-4306-9F3B-5565B9795A99}" type="parTrans" cxnId="{C6BE03DB-B2D6-41F0-AD77-FF31B62F1DBE}">
      <dgm:prSet/>
      <dgm:spPr/>
      <dgm:t>
        <a:bodyPr/>
        <a:lstStyle/>
        <a:p>
          <a:endParaRPr lang="pl-PL"/>
        </a:p>
      </dgm:t>
    </dgm:pt>
    <dgm:pt modelId="{05C988DA-E2F2-414D-AFF5-AF61883FBE3F}" type="sibTrans" cxnId="{C6BE03DB-B2D6-41F0-AD77-FF31B62F1DBE}">
      <dgm:prSet/>
      <dgm:spPr/>
      <dgm:t>
        <a:bodyPr/>
        <a:lstStyle/>
        <a:p>
          <a:endParaRPr lang="pl-PL"/>
        </a:p>
      </dgm:t>
    </dgm:pt>
    <dgm:pt modelId="{BFC31097-458E-4F60-9C82-108FD60BDAB0}" type="pres">
      <dgm:prSet presAssocID="{105D35E0-9A5D-4EB8-8A48-4ED52D2D6EA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1221CBED-D293-43F5-BC03-AAC365EA0A4C}" type="pres">
      <dgm:prSet presAssocID="{105D35E0-9A5D-4EB8-8A48-4ED52D2D6EAC}" presName="matrix" presStyleCnt="0"/>
      <dgm:spPr/>
    </dgm:pt>
    <dgm:pt modelId="{FFB9287B-8E97-4F8F-B24C-D9F2A4B775E7}" type="pres">
      <dgm:prSet presAssocID="{105D35E0-9A5D-4EB8-8A48-4ED52D2D6EAC}" presName="tile1" presStyleLbl="node1" presStyleIdx="0" presStyleCnt="4"/>
      <dgm:spPr/>
      <dgm:t>
        <a:bodyPr/>
        <a:lstStyle/>
        <a:p>
          <a:endParaRPr lang="pl-PL"/>
        </a:p>
      </dgm:t>
    </dgm:pt>
    <dgm:pt modelId="{19A5FE15-19D2-4AF0-857B-79ACE9A0464C}" type="pres">
      <dgm:prSet presAssocID="{105D35E0-9A5D-4EB8-8A48-4ED52D2D6EA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1B2E022-D947-4A36-9425-E70251C9DC27}" type="pres">
      <dgm:prSet presAssocID="{105D35E0-9A5D-4EB8-8A48-4ED52D2D6EAC}" presName="tile2" presStyleLbl="node1" presStyleIdx="1" presStyleCnt="4"/>
      <dgm:spPr/>
      <dgm:t>
        <a:bodyPr/>
        <a:lstStyle/>
        <a:p>
          <a:endParaRPr lang="pl-PL"/>
        </a:p>
      </dgm:t>
    </dgm:pt>
    <dgm:pt modelId="{9F35149E-0314-4C0F-BF5A-644C750C05EB}" type="pres">
      <dgm:prSet presAssocID="{105D35E0-9A5D-4EB8-8A48-4ED52D2D6EA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06459C7-473F-4025-96D9-132B0F109E5D}" type="pres">
      <dgm:prSet presAssocID="{105D35E0-9A5D-4EB8-8A48-4ED52D2D6EAC}" presName="tile3" presStyleLbl="node1" presStyleIdx="2" presStyleCnt="4"/>
      <dgm:spPr/>
      <dgm:t>
        <a:bodyPr/>
        <a:lstStyle/>
        <a:p>
          <a:endParaRPr lang="pl-PL"/>
        </a:p>
      </dgm:t>
    </dgm:pt>
    <dgm:pt modelId="{A41ED008-30D3-4CD3-B843-9A1634C34588}" type="pres">
      <dgm:prSet presAssocID="{105D35E0-9A5D-4EB8-8A48-4ED52D2D6EA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013E633-9EB5-4600-B43A-0DAC78F0D6C6}" type="pres">
      <dgm:prSet presAssocID="{105D35E0-9A5D-4EB8-8A48-4ED52D2D6EAC}" presName="tile4" presStyleLbl="node1" presStyleIdx="3" presStyleCnt="4"/>
      <dgm:spPr/>
      <dgm:t>
        <a:bodyPr/>
        <a:lstStyle/>
        <a:p>
          <a:endParaRPr lang="pl-PL"/>
        </a:p>
      </dgm:t>
    </dgm:pt>
    <dgm:pt modelId="{449187C2-A2EB-4C6F-B55F-00A2FFFAF56A}" type="pres">
      <dgm:prSet presAssocID="{105D35E0-9A5D-4EB8-8A48-4ED52D2D6EA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D53D959-CC82-417F-9E8B-65A2DCA788A7}" type="pres">
      <dgm:prSet presAssocID="{105D35E0-9A5D-4EB8-8A48-4ED52D2D6EAC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pl-PL"/>
        </a:p>
      </dgm:t>
    </dgm:pt>
  </dgm:ptLst>
  <dgm:cxnLst>
    <dgm:cxn modelId="{E0A59ECF-A5D6-4165-81D6-37160CDE59E0}" srcId="{105D35E0-9A5D-4EB8-8A48-4ED52D2D6EAC}" destId="{F9A846BA-06FB-46AF-80ED-5EA0073A08FA}" srcOrd="0" destOrd="0" parTransId="{867140E2-327F-4343-AA77-39B40F758E20}" sibTransId="{D054D334-137E-4116-BF8C-3B5A64D95A38}"/>
    <dgm:cxn modelId="{1CDA6D89-EA01-4A4E-97F4-CE36CDBF17C8}" type="presOf" srcId="{F158A836-9807-4BB5-96D7-55AAE48F5E54}" destId="{FFB9287B-8E97-4F8F-B24C-D9F2A4B775E7}" srcOrd="0" destOrd="0" presId="urn:microsoft.com/office/officeart/2005/8/layout/matrix1#1"/>
    <dgm:cxn modelId="{44FB5FD4-B0C4-FB4D-A4F6-D048A6B5FACA}" type="presOf" srcId="{F158A836-9807-4BB5-96D7-55AAE48F5E54}" destId="{19A5FE15-19D2-4AF0-857B-79ACE9A0464C}" srcOrd="1" destOrd="0" presId="urn:microsoft.com/office/officeart/2005/8/layout/matrix1#1"/>
    <dgm:cxn modelId="{3EEF9493-2B1D-4A4F-B90F-50049F126CE2}" type="presOf" srcId="{F4DD7773-E0F0-4CA0-AE12-39FE24E2D38B}" destId="{906459C7-473F-4025-96D9-132B0F109E5D}" srcOrd="0" destOrd="0" presId="urn:microsoft.com/office/officeart/2005/8/layout/matrix1#1"/>
    <dgm:cxn modelId="{3A6011D3-29E6-6940-B5BE-D66B5BD7FC84}" type="presOf" srcId="{1D5437B4-AE63-4725-B3BF-757CE9D3B51A}" destId="{A1B2E022-D947-4A36-9425-E70251C9DC27}" srcOrd="0" destOrd="0" presId="urn:microsoft.com/office/officeart/2005/8/layout/matrix1#1"/>
    <dgm:cxn modelId="{ADA81658-B2F4-F542-B356-85DC3A1BDA19}" type="presOf" srcId="{F4DD7773-E0F0-4CA0-AE12-39FE24E2D38B}" destId="{A41ED008-30D3-4CD3-B843-9A1634C34588}" srcOrd="1" destOrd="0" presId="urn:microsoft.com/office/officeart/2005/8/layout/matrix1#1"/>
    <dgm:cxn modelId="{1890C31B-6C5A-492A-B02D-6A7C8BDE111A}" srcId="{F9A846BA-06FB-46AF-80ED-5EA0073A08FA}" destId="{1D5437B4-AE63-4725-B3BF-757CE9D3B51A}" srcOrd="1" destOrd="0" parTransId="{EE3EA5B9-D085-48DC-A4C9-23E6FD27D486}" sibTransId="{77151872-762C-4E0C-84E2-38FC583BA821}"/>
    <dgm:cxn modelId="{229D6985-23D2-E544-B447-FD211E64202A}" type="presOf" srcId="{F9A846BA-06FB-46AF-80ED-5EA0073A08FA}" destId="{DD53D959-CC82-417F-9E8B-65A2DCA788A7}" srcOrd="0" destOrd="0" presId="urn:microsoft.com/office/officeart/2005/8/layout/matrix1#1"/>
    <dgm:cxn modelId="{20015CCF-160D-1445-B89F-C743871C60AB}" type="presOf" srcId="{E7099059-3858-4031-AA26-70F1AE740B29}" destId="{F013E633-9EB5-4600-B43A-0DAC78F0D6C6}" srcOrd="0" destOrd="0" presId="urn:microsoft.com/office/officeart/2005/8/layout/matrix1#1"/>
    <dgm:cxn modelId="{7AAD05ED-AB5F-514B-A26E-415B1772798C}" type="presOf" srcId="{E7099059-3858-4031-AA26-70F1AE740B29}" destId="{449187C2-A2EB-4C6F-B55F-00A2FFFAF56A}" srcOrd="1" destOrd="0" presId="urn:microsoft.com/office/officeart/2005/8/layout/matrix1#1"/>
    <dgm:cxn modelId="{9537E85A-2B1A-EE4E-9714-ABFFEDF7C039}" type="presOf" srcId="{1D5437B4-AE63-4725-B3BF-757CE9D3B51A}" destId="{9F35149E-0314-4C0F-BF5A-644C750C05EB}" srcOrd="1" destOrd="0" presId="urn:microsoft.com/office/officeart/2005/8/layout/matrix1#1"/>
    <dgm:cxn modelId="{D1CD7EE7-1829-1F48-90DC-6E3B36921C06}" type="presOf" srcId="{105D35E0-9A5D-4EB8-8A48-4ED52D2D6EAC}" destId="{BFC31097-458E-4F60-9C82-108FD60BDAB0}" srcOrd="0" destOrd="0" presId="urn:microsoft.com/office/officeart/2005/8/layout/matrix1#1"/>
    <dgm:cxn modelId="{5DEF2495-9985-44C6-8EDA-3F14AE904248}" srcId="{F9A846BA-06FB-46AF-80ED-5EA0073A08FA}" destId="{F158A836-9807-4BB5-96D7-55AAE48F5E54}" srcOrd="0" destOrd="0" parTransId="{558C0938-D0E9-4B08-AF25-06F808A3FD1D}" sibTransId="{641FD4FB-DEB5-4BAD-8DE6-FF7449A706FD}"/>
    <dgm:cxn modelId="{C6BE03DB-B2D6-41F0-AD77-FF31B62F1DBE}" srcId="{F9A846BA-06FB-46AF-80ED-5EA0073A08FA}" destId="{E7099059-3858-4031-AA26-70F1AE740B29}" srcOrd="3" destOrd="0" parTransId="{2AD9F856-1FCF-4306-9F3B-5565B9795A99}" sibTransId="{05C988DA-E2F2-414D-AFF5-AF61883FBE3F}"/>
    <dgm:cxn modelId="{71F9C174-A9A7-4C4B-82AD-F0A584F94B69}" srcId="{F9A846BA-06FB-46AF-80ED-5EA0073A08FA}" destId="{F4DD7773-E0F0-4CA0-AE12-39FE24E2D38B}" srcOrd="2" destOrd="0" parTransId="{5EB1A185-9242-4C2E-BC90-611B22CE7796}" sibTransId="{BDF0DF6A-C77C-48ED-8BA1-44B4EE5AE580}"/>
    <dgm:cxn modelId="{8EA67E0B-C806-AF4E-9C34-80C98119519A}" type="presParOf" srcId="{BFC31097-458E-4F60-9C82-108FD60BDAB0}" destId="{1221CBED-D293-43F5-BC03-AAC365EA0A4C}" srcOrd="0" destOrd="0" presId="urn:microsoft.com/office/officeart/2005/8/layout/matrix1#1"/>
    <dgm:cxn modelId="{628E0719-DADC-8948-AB82-3086194826F1}" type="presParOf" srcId="{1221CBED-D293-43F5-BC03-AAC365EA0A4C}" destId="{FFB9287B-8E97-4F8F-B24C-D9F2A4B775E7}" srcOrd="0" destOrd="0" presId="urn:microsoft.com/office/officeart/2005/8/layout/matrix1#1"/>
    <dgm:cxn modelId="{AD870A03-3C32-FB41-8F67-FD488EA796F0}" type="presParOf" srcId="{1221CBED-D293-43F5-BC03-AAC365EA0A4C}" destId="{19A5FE15-19D2-4AF0-857B-79ACE9A0464C}" srcOrd="1" destOrd="0" presId="urn:microsoft.com/office/officeart/2005/8/layout/matrix1#1"/>
    <dgm:cxn modelId="{1D760898-BB23-4445-B350-A288260B5873}" type="presParOf" srcId="{1221CBED-D293-43F5-BC03-AAC365EA0A4C}" destId="{A1B2E022-D947-4A36-9425-E70251C9DC27}" srcOrd="2" destOrd="0" presId="urn:microsoft.com/office/officeart/2005/8/layout/matrix1#1"/>
    <dgm:cxn modelId="{81822257-9063-6942-8902-7E8F228A761F}" type="presParOf" srcId="{1221CBED-D293-43F5-BC03-AAC365EA0A4C}" destId="{9F35149E-0314-4C0F-BF5A-644C750C05EB}" srcOrd="3" destOrd="0" presId="urn:microsoft.com/office/officeart/2005/8/layout/matrix1#1"/>
    <dgm:cxn modelId="{74C45E68-6D56-384F-A702-DD41C5A2A1B2}" type="presParOf" srcId="{1221CBED-D293-43F5-BC03-AAC365EA0A4C}" destId="{906459C7-473F-4025-96D9-132B0F109E5D}" srcOrd="4" destOrd="0" presId="urn:microsoft.com/office/officeart/2005/8/layout/matrix1#1"/>
    <dgm:cxn modelId="{62FEF41F-72E7-9844-BE2C-F9786EC03E97}" type="presParOf" srcId="{1221CBED-D293-43F5-BC03-AAC365EA0A4C}" destId="{A41ED008-30D3-4CD3-B843-9A1634C34588}" srcOrd="5" destOrd="0" presId="urn:microsoft.com/office/officeart/2005/8/layout/matrix1#1"/>
    <dgm:cxn modelId="{D5EC0166-9050-E34B-AAC3-611D155274ED}" type="presParOf" srcId="{1221CBED-D293-43F5-BC03-AAC365EA0A4C}" destId="{F013E633-9EB5-4600-B43A-0DAC78F0D6C6}" srcOrd="6" destOrd="0" presId="urn:microsoft.com/office/officeart/2005/8/layout/matrix1#1"/>
    <dgm:cxn modelId="{AE1AD622-D64D-154B-97C1-44AC475CD0F4}" type="presParOf" srcId="{1221CBED-D293-43F5-BC03-AAC365EA0A4C}" destId="{449187C2-A2EB-4C6F-B55F-00A2FFFAF56A}" srcOrd="7" destOrd="0" presId="urn:microsoft.com/office/officeart/2005/8/layout/matrix1#1"/>
    <dgm:cxn modelId="{F2FDB7C0-5EFA-944D-9266-52BDE6847BDE}" type="presParOf" srcId="{BFC31097-458E-4F60-9C82-108FD60BDAB0}" destId="{DD53D959-CC82-417F-9E8B-65A2DCA788A7}" srcOrd="1" destOrd="0" presId="urn:microsoft.com/office/officeart/2005/8/layout/matrix1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9287B-8E97-4F8F-B24C-D9F2A4B775E7}">
      <dsp:nvSpPr>
        <dsp:cNvPr id="0" name=""/>
        <dsp:cNvSpPr/>
      </dsp:nvSpPr>
      <dsp:spPr>
        <a:xfrm rot="16200000">
          <a:off x="-125605" y="125605"/>
          <a:ext cx="2902560" cy="2651350"/>
        </a:xfrm>
        <a:prstGeom prst="round1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>
              <a:latin typeface="Verdana"/>
              <a:cs typeface="Verdana"/>
            </a:rPr>
            <a:t>Układ</a:t>
          </a:r>
          <a:br>
            <a:rPr lang="pl-PL" sz="2500" kern="1200" dirty="0">
              <a:latin typeface="Verdana"/>
              <a:cs typeface="Verdana"/>
            </a:rPr>
          </a:br>
          <a:r>
            <a:rPr lang="pl-PL" sz="2500" kern="1200" dirty="0">
              <a:latin typeface="Verdana"/>
              <a:cs typeface="Verdana"/>
            </a:rPr>
            <a:t>arytmetyczno-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>
              <a:latin typeface="Verdana"/>
              <a:cs typeface="Verdana"/>
            </a:rPr>
            <a:t>logiczny</a:t>
          </a:r>
        </a:p>
      </dsp:txBody>
      <dsp:txXfrm rot="5400000">
        <a:off x="-1" y="127521"/>
        <a:ext cx="2651350" cy="2049400"/>
      </dsp:txXfrm>
    </dsp:sp>
    <dsp:sp modelId="{A1B2E022-D947-4A36-9425-E70251C9DC27}">
      <dsp:nvSpPr>
        <dsp:cNvPr id="0" name=""/>
        <dsp:cNvSpPr/>
      </dsp:nvSpPr>
      <dsp:spPr>
        <a:xfrm>
          <a:off x="2651350" y="0"/>
          <a:ext cx="2651350" cy="2902560"/>
        </a:xfrm>
        <a:prstGeom prst="round1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95250" rIns="9525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>
              <a:latin typeface="Verdana"/>
              <a:cs typeface="Verdana"/>
            </a:rPr>
            <a:t>Układ</a:t>
          </a:r>
          <a:br>
            <a:rPr lang="pl-PL" sz="2500" kern="1200" dirty="0">
              <a:latin typeface="Verdana"/>
              <a:cs typeface="Verdana"/>
            </a:rPr>
          </a:br>
          <a:r>
            <a:rPr lang="pl-PL" sz="2500" kern="1200" dirty="0">
              <a:latin typeface="Verdana"/>
              <a:cs typeface="Verdana"/>
            </a:rPr>
            <a:t>sterowania</a:t>
          </a:r>
        </a:p>
      </dsp:txBody>
      <dsp:txXfrm>
        <a:off x="2651350" y="0"/>
        <a:ext cx="2545082" cy="2176920"/>
      </dsp:txXfrm>
    </dsp:sp>
    <dsp:sp modelId="{906459C7-473F-4025-96D9-132B0F109E5D}">
      <dsp:nvSpPr>
        <dsp:cNvPr id="0" name=""/>
        <dsp:cNvSpPr/>
      </dsp:nvSpPr>
      <dsp:spPr>
        <a:xfrm rot="10800000">
          <a:off x="0" y="2902560"/>
          <a:ext cx="2651350" cy="2902560"/>
        </a:xfrm>
        <a:prstGeom prst="round1Rect">
          <a:avLst/>
        </a:prstGeom>
        <a:solidFill>
          <a:srgbClr val="FF660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17780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>
              <a:latin typeface="Verdana"/>
              <a:cs typeface="Verdana"/>
            </a:rPr>
            <a:t>Program</a:t>
          </a:r>
        </a:p>
      </dsp:txBody>
      <dsp:txXfrm rot="10800000">
        <a:off x="106268" y="3628200"/>
        <a:ext cx="2545082" cy="2176920"/>
      </dsp:txXfrm>
    </dsp:sp>
    <dsp:sp modelId="{F013E633-9EB5-4600-B43A-0DAC78F0D6C6}">
      <dsp:nvSpPr>
        <dsp:cNvPr id="0" name=""/>
        <dsp:cNvSpPr/>
      </dsp:nvSpPr>
      <dsp:spPr>
        <a:xfrm rot="5400000">
          <a:off x="2525745" y="3028165"/>
          <a:ext cx="2902560" cy="265135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>
              <a:latin typeface="Verdana"/>
              <a:cs typeface="Verdana"/>
            </a:rPr>
            <a:t>Dane</a:t>
          </a:r>
        </a:p>
      </dsp:txBody>
      <dsp:txXfrm rot="-5400000">
        <a:off x="2651350" y="3628200"/>
        <a:ext cx="2651350" cy="2070652"/>
      </dsp:txXfrm>
    </dsp:sp>
    <dsp:sp modelId="{DD53D959-CC82-417F-9E8B-65A2DCA788A7}">
      <dsp:nvSpPr>
        <dsp:cNvPr id="0" name=""/>
        <dsp:cNvSpPr/>
      </dsp:nvSpPr>
      <dsp:spPr>
        <a:xfrm>
          <a:off x="1855945" y="2176920"/>
          <a:ext cx="1590810" cy="145128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>
              <a:latin typeface="Verdana"/>
              <a:cs typeface="Verdana"/>
            </a:rPr>
            <a:t>Procesor</a:t>
          </a:r>
          <a:br>
            <a:rPr lang="pl-PL" sz="2000" kern="1200" dirty="0">
              <a:latin typeface="Verdana"/>
              <a:cs typeface="Verdana"/>
            </a:rPr>
          </a:br>
          <a:endParaRPr lang="pl-PL" sz="2000" kern="1200" dirty="0">
            <a:latin typeface="Verdana"/>
            <a:cs typeface="Verdana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>
              <a:latin typeface="Verdana"/>
              <a:cs typeface="Verdana"/>
            </a:rPr>
            <a:t>pamięć</a:t>
          </a:r>
        </a:p>
      </dsp:txBody>
      <dsp:txXfrm>
        <a:off x="1926791" y="2247766"/>
        <a:ext cx="1449118" cy="1309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#1" minVer="12.0">
  <dgm:title val=""/>
  <dgm:desc val=""/>
  <dgm:catLst>
    <dgm:cat type="matrix" pri="20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100"/>
    </dgm:constrLst>
    <dgm:choose name="Name1">
      <dgm:if name="Name2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3">
              <dgm:if name="Name4" func="var" arg="dir" op="equ" val="norm">
                <dgm:presOf axis="ch ch desOrSelf" ptType="node node node" st="1 1 1" cnt="1 1 0"/>
              </dgm:if>
              <dgm:else name="Name5">
                <dgm:presOf axis="ch ch desOrSelf" ptType="node node node" st="1 2 1" cnt="1 1 0"/>
              </dgm:else>
            </dgm:choose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6">
              <dgm:if name="Name7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8">
                <dgm:alg type="tx"/>
              </dgm:else>
            </dgm:choose>
            <dgm:shape xmlns:r="http://schemas.openxmlformats.org/officeDocument/2006/relationships" rot="270" type="round1Rect" r:blip="" hideGeom="1">
              <dgm:adjLst>
                <dgm:adj idx="1" val="0.2"/>
              </dgm:adjLst>
            </dgm:shape>
            <dgm:choose name="Name9">
              <dgm:if name="Name10" func="var" arg="dir" op="equ" val="norm">
                <dgm:presOf axis="ch ch desOrSelf" ptType="node node node" st="1 1 1" cnt="1 1 0"/>
              </dgm:if>
              <dgm:else name="Name11">
                <dgm:presOf axis="ch ch desOrSelf" ptType="node node node" st="1 2 1" cnt="1 1 0"/>
              </dgm:else>
            </dgm:choose>
            <dgm:constrLst>
              <dgm:constr type="t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2">
              <dgm:if name="Name13" func="var" arg="dir" op="equ" val="norm">
                <dgm:presOf axis="ch ch desOrSelf" ptType="node node node" st="1 2 1" cnt="1 1 0"/>
              </dgm:if>
              <dgm:else name="Name14">
                <dgm:presOf axis="ch ch desOrSelf" ptType="node node node" st="1 1 1" cnt="1 1 0"/>
              </dgm:else>
            </dgm:choose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5">
              <dgm:if name="Name1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7">
                <dgm:alg type="tx"/>
              </dgm:else>
            </dgm:choose>
            <dgm:shape xmlns:r="http://schemas.openxmlformats.org/officeDocument/2006/relationships" type="round1Rect" r:blip="" hideGeom="1">
              <dgm:adjLst/>
            </dgm:shape>
            <dgm:choose name="Name18">
              <dgm:if name="Name19" func="var" arg="dir" op="equ" val="norm">
                <dgm:presOf axis="ch ch desOrSelf" ptType="node node node" st="1 2 1" cnt="1 1 0"/>
              </dgm:if>
              <dgm:else name="Name20">
                <dgm:presOf axis="ch ch desOrSelf" ptType="node node node" st="1 1 1" cnt="1 1 0"/>
              </dgm:else>
            </dgm:choose>
            <dgm:constrLst>
              <dgm:constr type="t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1">
              <dgm:if name="Name22" func="var" arg="dir" op="equ" val="norm">
                <dgm:presOf axis="ch ch desOrSelf" ptType="node node node" st="1 3 1" cnt="1 1 0"/>
              </dgm:if>
              <dgm:else name="Name23">
                <dgm:presOf axis="ch ch desOrSelf" ptType="node node node" st="1 4 1" cnt="1 1 0"/>
              </dgm:else>
            </dgm:choose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4">
              <dgm:if name="Name2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6">
                <dgm:alg type="tx"/>
              </dgm:else>
            </dgm:choose>
            <dgm:shape xmlns:r="http://schemas.openxmlformats.org/officeDocument/2006/relationships" rot="180" type="round1Rect" r:blip="" hideGeom="1">
              <dgm:adjLst/>
            </dgm:shape>
            <dgm:choose name="Name27">
              <dgm:if name="Name28" func="var" arg="dir" op="equ" val="norm">
                <dgm:presOf axis="ch ch desOrSelf" ptType="node node node" st="1 3 1" cnt="1 1 0"/>
              </dgm:if>
              <dgm:else name="Name29">
                <dgm:presOf axis="ch ch desOrSelf" ptType="node node node" st="1 4 1" cnt="1 1 0"/>
              </dgm:else>
            </dgm:choose>
            <dgm:constrLst>
              <dgm:constr type="bMarg" refType="primFontSz" fact="0.3"/>
              <dgm:constr type="lMarg" refType="primFontSz" fact="0.3"/>
            </dgm:constrLst>
            <dgm:ruleLst>
              <dgm:rule type="primFontSz" val="2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30">
              <dgm:if name="Name31" func="var" arg="dir" op="equ" val="norm">
                <dgm:presOf axis="ch ch desOrSelf" ptType="node node node" st="1 4 1" cnt="1 1 0"/>
              </dgm:if>
              <dgm:else name="Name32">
                <dgm:presOf axis="ch ch desOrSelf" ptType="node node node" st="1 3 1" cnt="1 1 0"/>
              </dgm:else>
            </dgm:choose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3">
              <dgm:if name="Name3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5">
                <dgm:alg type="tx"/>
              </dgm:else>
            </dgm:choose>
            <dgm:shape xmlns:r="http://schemas.openxmlformats.org/officeDocument/2006/relationships" rot="90" type="round1Rect" r:blip="" hideGeom="1">
              <dgm:adjLst/>
            </dgm:shape>
            <dgm:choose name="Name36">
              <dgm:if name="Name37" func="var" arg="dir" op="equ" val="norm">
                <dgm:presOf axis="ch ch desOrSelf" ptType="node node node" st="1 4 1" cnt="1 1 0"/>
              </dgm:if>
              <dgm:else name="Name38">
                <dgm:presOf axis="ch ch desOrSelf" ptType="node node node" st="1 3 1" cnt="1 1 0"/>
              </dgm:else>
            </dgm:choose>
            <dgm:constrLst>
              <dgm:constr type="bMarg" refType="primFontSz" fact="0.3"/>
              <dgm:constr type="rMarg" refType="primFontSz" fact="0.3"/>
            </dgm:constrLst>
            <dgm:ruleLst>
              <dgm:rule type="primFontSz" val="2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2" fact="NaN" max="NaN"/>
          </dgm:ruleLst>
        </dgm:layoutNode>
      </dgm:if>
      <dgm:else name="Name3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3-D Style 6"/>
  <dgm:desc val="3-D Style 6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7959C71-B73A-49FF-9308-B24F710812B5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790D8E-0C56-4F61-9B17-7A387442778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78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noProof="1"/>
              <a:t>Click to edit Master text styles</a:t>
            </a:r>
            <a:endParaRPr lang="en-US"/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399807D-D128-4837-BF84-5EA633F317A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30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233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58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953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7825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356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736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477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37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52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163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139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468FC2B-D455-4AC4-9C5E-9317124768F4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807D-D128-4837-BF84-5EA633F317A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7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515100" cy="685800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047E157E-8DCB-4F70-A0AF-5EB586A91DD4}" type="datetime1">
              <a:rPr lang="en-US" smtClean="0">
                <a:solidFill>
                  <a:srgbClr val="FFFFFF"/>
                </a:solidFill>
              </a:rPr>
              <a:pPr algn="ctr"/>
              <a:t>4/26/2020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82E0A0-C266-4798-8C8F-B9F91E9DA37E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ytuł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1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1B819-6633-4615-BB07-C55D005E14AD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2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35222-B196-4F9B-9AEC-1292459A754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98645-E80F-450A-B756-91DCB9A8A25E}" type="datetime1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DB5D-B7A0-47E3-AD2D-B1A6F8614213}" type="datetime1">
              <a:rPr lang="en-US" smtClean="0"/>
              <a:pPr/>
              <a:t>4/26/2020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8126-03FC-49C0-B9B8-2B561CCC3D90}" type="datetime1">
              <a:rPr lang="en-US" smtClean="0"/>
              <a:pPr/>
              <a:t>4/26/2020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3F7CB7D-F184-43C7-B6FD-03D728E1BBFF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50183-A4F0-4B5F-923C-1EA91824690E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475A-FCA3-4B41-B368-0F71602C96B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ytuł i tekst 2-kolum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 noProof="1"/>
              <a:t>Kliknij, aby edytować style wzorca tekstu</a:t>
            </a:r>
          </a:p>
          <a:p>
            <a:pPr lvl="1"/>
            <a:r>
              <a:rPr lang="pl-PL" noProof="1"/>
              <a:t>Drugi poziom</a:t>
            </a:r>
          </a:p>
          <a:p>
            <a:pPr lvl="2"/>
            <a:r>
              <a:rPr lang="pl-PL" noProof="1"/>
              <a:t>Trzeci poziom</a:t>
            </a:r>
          </a:p>
          <a:p>
            <a:pPr lvl="3"/>
            <a:r>
              <a:rPr lang="pl-PL" noProof="1"/>
              <a:t>Czwarty poziom</a:t>
            </a:r>
          </a:p>
          <a:p>
            <a:pPr lvl="4"/>
            <a:r>
              <a:rPr lang="pl-PL" noProof="1"/>
              <a:t>Piąty poziom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50183-A4F0-4B5F-923C-1EA91824690E}" type="datetimeFigureOut">
              <a:rPr lang="en-US" smtClean="0"/>
              <a:pPr/>
              <a:t>4/26/2020</a:t>
            </a:fld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475A-FCA3-4B41-B368-0F71602C96B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E4606EA6-EFEA-4C30-9264-4F9291A5780D}" type="datetime1">
              <a:rPr lang="en-US" smtClean="0"/>
              <a:pPr/>
              <a:t>4/26/2020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3.jpeg"/><Relationship Id="rId7" Type="http://schemas.openxmlformats.org/officeDocument/2006/relationships/hyperlink" Target="https://youtu.be/M7zeiHtDO1c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4" Type="http://schemas.openxmlformats.org/officeDocument/2006/relationships/hyperlink" Target="http://icub.org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hyperlink" Target="zastosowania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old.fizyka.umk.pl/~duch/Wyklady/komput/w02/naukik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7" name="Rectangle 4"/>
          <p:cNvSpPr txBox="1">
            <a:spLocks/>
          </p:cNvSpPr>
          <p:nvPr/>
        </p:nvSpPr>
        <p:spPr>
          <a:xfrm>
            <a:off x="683568" y="5229200"/>
            <a:ext cx="7772400" cy="33836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Wingdings" pitchFamily="2" charset="2"/>
              <a:buNone/>
            </a:pPr>
            <a:r>
              <a:rPr lang="pl-PL" sz="1600" dirty="0">
                <a:solidFill>
                  <a:schemeClr val="accent1"/>
                </a:solidFill>
                <a:latin typeface="Verdana"/>
                <a:cs typeface="Verdana"/>
              </a:rPr>
              <a:t>Zbigniew Kąkol</a:t>
            </a:r>
          </a:p>
        </p:txBody>
      </p:sp>
      <p:sp>
        <p:nvSpPr>
          <p:cNvPr id="8" name="pole tekstowe 5"/>
          <p:cNvSpPr txBox="1">
            <a:spLocks noChangeArrowheads="1"/>
          </p:cNvSpPr>
          <p:nvPr/>
        </p:nvSpPr>
        <p:spPr bwMode="auto">
          <a:xfrm>
            <a:off x="467544" y="6453336"/>
            <a:ext cx="82089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l-PL" sz="12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Wydział Fizyki i Informatyki Stosowanej 			 Akademia Górniczo - Hutnicza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55576" y="3861048"/>
            <a:ext cx="7513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pl-PL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/>
                <a:cs typeface="Verdana"/>
              </a:rPr>
              <a:t>O karierze komputera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graphicFrame>
        <p:nvGraphicFramePr>
          <p:cNvPr id="7" name="Diagram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2486863"/>
              </p:ext>
            </p:extLst>
          </p:nvPr>
        </p:nvGraphicFramePr>
        <p:xfrm>
          <a:off x="1933596" y="836712"/>
          <a:ext cx="5302700" cy="5805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Strzałka w prawo 7"/>
          <p:cNvSpPr/>
          <p:nvPr/>
        </p:nvSpPr>
        <p:spPr>
          <a:xfrm>
            <a:off x="428596" y="2928934"/>
            <a:ext cx="1643074" cy="107157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12660000"/>
            </a:lightRig>
          </a:scene3d>
          <a:sp3d>
            <a:bevelT w="0" h="50800"/>
            <a:bevelB w="63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800" dirty="0"/>
              <a:t>Wejście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dirty="0"/>
          </a:p>
        </p:txBody>
      </p:sp>
      <p:sp>
        <p:nvSpPr>
          <p:cNvPr id="9" name="Strzałka w prawo 8"/>
          <p:cNvSpPr/>
          <p:nvPr/>
        </p:nvSpPr>
        <p:spPr>
          <a:xfrm>
            <a:off x="7308304" y="3068960"/>
            <a:ext cx="1643074" cy="107157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12660000"/>
            </a:lightRig>
          </a:scene3d>
          <a:sp3d>
            <a:bevelT w="0" h="50800"/>
            <a:bevelB w="63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2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800" dirty="0"/>
              <a:t>Wyjście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5910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7" name="Strzałka w prawo 6"/>
          <p:cNvSpPr/>
          <p:nvPr/>
        </p:nvSpPr>
        <p:spPr>
          <a:xfrm>
            <a:off x="683568" y="4018744"/>
            <a:ext cx="1643074" cy="1071570"/>
          </a:xfrm>
          <a:prstGeom prst="rightArrow">
            <a:avLst/>
          </a:prstGeom>
          <a:solidFill>
            <a:srgbClr val="33669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12660000"/>
            </a:lightRig>
          </a:scene3d>
          <a:sp3d>
            <a:bevelT w="0" h="50800"/>
            <a:bevelB w="63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000" dirty="0">
              <a:latin typeface="Verdana"/>
              <a:cs typeface="Verdan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000" dirty="0">
                <a:latin typeface="Verdana"/>
                <a:cs typeface="Verdana"/>
              </a:rPr>
              <a:t>Wejście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000" dirty="0">
              <a:latin typeface="Verdana"/>
              <a:cs typeface="Verdana"/>
            </a:endParaRPr>
          </a:p>
        </p:txBody>
      </p:sp>
      <p:sp>
        <p:nvSpPr>
          <p:cNvPr id="8" name="Strzałka w prawo 7"/>
          <p:cNvSpPr/>
          <p:nvPr/>
        </p:nvSpPr>
        <p:spPr>
          <a:xfrm>
            <a:off x="6684360" y="4018744"/>
            <a:ext cx="1643074" cy="1071570"/>
          </a:xfrm>
          <a:prstGeom prst="rightArrow">
            <a:avLst/>
          </a:prstGeom>
          <a:solidFill>
            <a:srgbClr val="33669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12660000"/>
            </a:lightRig>
          </a:scene3d>
          <a:sp3d>
            <a:bevelT w="0" h="50800"/>
            <a:bevelB w="63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000" dirty="0">
              <a:latin typeface="Verdana"/>
              <a:cs typeface="Verdan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000" dirty="0">
                <a:latin typeface="Verdana"/>
                <a:cs typeface="Verdana"/>
              </a:rPr>
              <a:t>Wyjście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000" dirty="0">
              <a:latin typeface="Verdana"/>
              <a:cs typeface="Verdana"/>
            </a:endParaRPr>
          </a:p>
        </p:txBody>
      </p:sp>
      <p:grpSp>
        <p:nvGrpSpPr>
          <p:cNvPr id="9" name="Grupa 8"/>
          <p:cNvGrpSpPr/>
          <p:nvPr/>
        </p:nvGrpSpPr>
        <p:grpSpPr>
          <a:xfrm>
            <a:off x="2826708" y="3732992"/>
            <a:ext cx="3429024" cy="2000264"/>
            <a:chOff x="2786050" y="3143248"/>
            <a:chExt cx="3429024" cy="2000264"/>
          </a:xfrm>
          <a:scene3d>
            <a:camera prst="perspectiveRelaxedModerately"/>
            <a:lightRig rig="threePt" dir="t"/>
          </a:scene3d>
        </p:grpSpPr>
        <p:sp>
          <p:nvSpPr>
            <p:cNvPr id="10" name="Prostokąt zaokrąglony 30"/>
            <p:cNvSpPr/>
            <p:nvPr/>
          </p:nvSpPr>
          <p:spPr>
            <a:xfrm>
              <a:off x="2786050" y="3143248"/>
              <a:ext cx="3429024" cy="2000264"/>
            </a:xfrm>
            <a:prstGeom prst="roundRect">
              <a:avLst/>
            </a:prstGeom>
            <a:solidFill>
              <a:srgbClr val="336699"/>
            </a:solidFill>
            <a:ln>
              <a:solidFill>
                <a:srgbClr val="336699"/>
              </a:solidFill>
            </a:ln>
            <a:sp3d>
              <a:bevelT w="6350"/>
              <a:bevelB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2000" dirty="0">
                  <a:latin typeface="Verdana"/>
                  <a:cs typeface="Verdana"/>
                </a:rPr>
                <a:t>Układ </a:t>
              </a:r>
              <a:br>
                <a:rPr lang="pl-PL" sz="2000" dirty="0">
                  <a:latin typeface="Verdana"/>
                  <a:cs typeface="Verdana"/>
                </a:rPr>
              </a:br>
              <a:r>
                <a:rPr lang="pl-PL" sz="2000" dirty="0">
                  <a:latin typeface="Verdana"/>
                  <a:cs typeface="Verdana"/>
                </a:rPr>
                <a:t>arytmetyczno-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2000" dirty="0">
                  <a:latin typeface="Verdana"/>
                  <a:cs typeface="Verdana"/>
                </a:rPr>
                <a:t>logiczny</a:t>
              </a:r>
            </a:p>
          </p:txBody>
        </p:sp>
        <p:pic>
          <p:nvPicPr>
            <p:cNvPr id="11" name="Picture 11" descr="C:\Documents and Settings\kakol\Ustawienia lokalne\Temporary Internet Files\Content.IE5\7CVPIFSE\MPj03960540000[1]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6" y="3143248"/>
              <a:ext cx="1250128" cy="1983674"/>
            </a:xfrm>
            <a:prstGeom prst="rect">
              <a:avLst/>
            </a:prstGeom>
            <a:noFill/>
            <a:sp3d>
              <a:bevelT w="6350"/>
              <a:bevelB h="12700"/>
            </a:sp3d>
          </p:spPr>
        </p:pic>
      </p:grp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179512" y="6021288"/>
            <a:ext cx="8856984" cy="707886"/>
          </a:xfrm>
          <a:prstGeom prst="rect">
            <a:avLst/>
          </a:prstGeom>
          <a:solidFill>
            <a:srgbClr val="99CCFF"/>
          </a:solidFill>
          <a:ln w="9525">
            <a:solidFill>
              <a:srgbClr val="FFFF99"/>
            </a:solidFill>
            <a:miter lim="800000"/>
            <a:headEnd/>
            <a:tailEnd/>
          </a:ln>
          <a:effectLst>
            <a:outerShdw dist="35921" dir="2700000" algn="ctr" rotWithShape="0">
              <a:srgbClr val="003399"/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000" b="1" dirty="0">
                <a:solidFill>
                  <a:srgbClr val="990000"/>
                </a:solidFill>
                <a:latin typeface="Verdana"/>
                <a:cs typeface="Verdana"/>
              </a:rPr>
              <a:t>Krok 1-szy</a:t>
            </a:r>
            <a:r>
              <a:rPr lang="pl-PL" sz="2000" dirty="0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br>
              <a:rPr lang="pl-PL" sz="2000" dirty="0">
                <a:solidFill>
                  <a:srgbClr val="990000"/>
                </a:solidFill>
                <a:latin typeface="Verdana"/>
                <a:cs typeface="Verdana"/>
              </a:rPr>
            </a:br>
            <a:r>
              <a:rPr lang="pl-PL" sz="2000" dirty="0">
                <a:solidFill>
                  <a:srgbClr val="000066"/>
                </a:solidFill>
                <a:latin typeface="Verdana"/>
                <a:cs typeface="Verdana"/>
              </a:rPr>
              <a:t>Sporządzamy instrukcje (karteczki), które układamy na </a:t>
            </a:r>
            <a:r>
              <a:rPr lang="pl-PL" sz="2000" b="1" dirty="0">
                <a:solidFill>
                  <a:srgbClr val="000066"/>
                </a:solidFill>
                <a:latin typeface="Verdana"/>
                <a:cs typeface="Verdana"/>
              </a:rPr>
              <a:t>Wejściu</a:t>
            </a:r>
            <a:endParaRPr lang="pl-PL" sz="2000" dirty="0">
              <a:solidFill>
                <a:srgbClr val="000066"/>
              </a:solidFill>
              <a:latin typeface="Verdana"/>
              <a:cs typeface="Verdana"/>
            </a:endParaRPr>
          </a:p>
        </p:txBody>
      </p:sp>
      <p:grpSp>
        <p:nvGrpSpPr>
          <p:cNvPr id="13" name="Grupa 20"/>
          <p:cNvGrpSpPr>
            <a:grpSpLocks/>
          </p:cNvGrpSpPr>
          <p:nvPr/>
        </p:nvGrpSpPr>
        <p:grpSpPr bwMode="auto">
          <a:xfrm>
            <a:off x="2683844" y="1589867"/>
            <a:ext cx="3857625" cy="2214563"/>
            <a:chOff x="2857488" y="1285860"/>
            <a:chExt cx="3857652" cy="2214578"/>
          </a:xfrm>
        </p:grpSpPr>
        <p:sp>
          <p:nvSpPr>
            <p:cNvPr id="14" name="Prostokąt zaokrąglony 35"/>
            <p:cNvSpPr/>
            <p:nvPr/>
          </p:nvSpPr>
          <p:spPr>
            <a:xfrm>
              <a:off x="2857488" y="1285860"/>
              <a:ext cx="3857652" cy="2214578"/>
            </a:xfrm>
            <a:prstGeom prst="roundRect">
              <a:avLst/>
            </a:prstGeom>
            <a:solidFill>
              <a:srgbClr val="336699"/>
            </a:solidFill>
            <a:ln>
              <a:noFill/>
            </a:ln>
            <a:scene3d>
              <a:camera prst="obliqueTopRight"/>
              <a:lightRig rig="threePt" dir="t"/>
            </a:scene3d>
            <a:sp3d extrusionH="63500">
              <a:bevelT w="38100" h="63500"/>
              <a:bevelB w="69850" h="0"/>
              <a:contourClr>
                <a:srgbClr val="00B0F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dirty="0">
                  <a:latin typeface="Verdana"/>
                  <a:cs typeface="Verdana"/>
                </a:rPr>
                <a:t>Pudełko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dirty="0">
                  <a:latin typeface="Verdana"/>
                  <a:cs typeface="Verdana"/>
                </a:rPr>
                <a:t>z</a:t>
              </a:r>
              <a:br>
                <a:rPr lang="pl-PL" dirty="0">
                  <a:latin typeface="Verdana"/>
                  <a:cs typeface="Verdana"/>
                </a:rPr>
              </a:br>
              <a:r>
                <a:rPr lang="pl-PL" dirty="0">
                  <a:latin typeface="Verdana"/>
                  <a:cs typeface="Verdana"/>
                </a:rPr>
                <a:t>przegródkami</a:t>
              </a:r>
            </a:p>
          </p:txBody>
        </p:sp>
        <p:pic>
          <p:nvPicPr>
            <p:cNvPr id="15" name="Picture 11" descr="C:\Documents and Settings\kakol\Ustawienia lokalne\Temporary Internet Files\Content.IE5\C3JPYB0F\MPj04090310000[1]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572000" y="1428736"/>
              <a:ext cx="1928834" cy="192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5365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972369" y="2348880"/>
            <a:ext cx="2451100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600" b="1" i="1" dirty="0">
                <a:solidFill>
                  <a:srgbClr val="000066"/>
                </a:solidFill>
                <a:ea typeface="+mn-ea"/>
              </a:rPr>
              <a:t>Kartka 1</a:t>
            </a:r>
            <a:r>
              <a:rPr lang="pl-PL" sz="1600" i="1" dirty="0">
                <a:solidFill>
                  <a:srgbClr val="000066"/>
                </a:solidFill>
                <a:ea typeface="+mn-ea"/>
              </a:rPr>
              <a:t> (instrukcja 1)</a:t>
            </a:r>
            <a:br>
              <a:rPr lang="pl-PL" sz="1600" i="1" dirty="0">
                <a:solidFill>
                  <a:srgbClr val="000066"/>
                </a:solidFill>
                <a:ea typeface="+mn-ea"/>
              </a:rPr>
            </a:br>
            <a:endParaRPr lang="pl-PL" sz="1600" dirty="0">
              <a:latin typeface="Times New Roman" pitchFamily="18" charset="0"/>
              <a:ea typeface="+mn-ea"/>
            </a:endParaRPr>
          </a:p>
        </p:txBody>
      </p: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3410769" y="2348880"/>
            <a:ext cx="5422900" cy="1477328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dirty="0">
                <a:solidFill>
                  <a:srgbClr val="000066"/>
                </a:solidFill>
              </a:rPr>
              <a:t>Wszystkie następne kartki umieść pojedynczo </a:t>
            </a:r>
            <a:br>
              <a:rPr lang="pl-PL" dirty="0">
                <a:solidFill>
                  <a:srgbClr val="000066"/>
                </a:solidFill>
              </a:rPr>
            </a:br>
            <a:r>
              <a:rPr lang="pl-PL" dirty="0">
                <a:solidFill>
                  <a:srgbClr val="000066"/>
                </a:solidFill>
              </a:rPr>
              <a:t>w kolejnych przegródkach począwszy od</a:t>
            </a:r>
            <a:br>
              <a:rPr lang="pl-PL" dirty="0">
                <a:solidFill>
                  <a:srgbClr val="000066"/>
                </a:solidFill>
              </a:rPr>
            </a:br>
            <a:r>
              <a:rPr lang="pl-PL" dirty="0">
                <a:solidFill>
                  <a:srgbClr val="000066"/>
                </a:solidFill>
              </a:rPr>
              <a:t>1-szej. </a:t>
            </a:r>
            <a:br>
              <a:rPr lang="pl-PL" dirty="0">
                <a:solidFill>
                  <a:srgbClr val="000066"/>
                </a:solidFill>
              </a:rPr>
            </a:br>
            <a:r>
              <a:rPr lang="pl-PL" u="sng" dirty="0">
                <a:solidFill>
                  <a:srgbClr val="990000"/>
                </a:solidFill>
              </a:rPr>
              <a:t>Pobieraj</a:t>
            </a:r>
            <a:r>
              <a:rPr lang="pl-PL" dirty="0">
                <a:solidFill>
                  <a:srgbClr val="990000"/>
                </a:solidFill>
              </a:rPr>
              <a:t> </a:t>
            </a:r>
            <a:r>
              <a:rPr lang="pl-PL" dirty="0">
                <a:solidFill>
                  <a:srgbClr val="000066"/>
                </a:solidFill>
              </a:rPr>
              <a:t>kolejne kartki (instrukcje), </a:t>
            </a:r>
            <a:br>
              <a:rPr lang="pl-PL" dirty="0">
                <a:solidFill>
                  <a:srgbClr val="000066"/>
                </a:solidFill>
              </a:rPr>
            </a:br>
            <a:r>
              <a:rPr lang="pl-PL" u="sng" dirty="0">
                <a:solidFill>
                  <a:srgbClr val="990000"/>
                </a:solidFill>
              </a:rPr>
              <a:t>wykonuj</a:t>
            </a:r>
            <a:r>
              <a:rPr lang="pl-PL" dirty="0">
                <a:solidFill>
                  <a:srgbClr val="000066"/>
                </a:solidFill>
              </a:rPr>
              <a:t> je, </a:t>
            </a:r>
            <a:r>
              <a:rPr lang="pl-PL" u="sng" dirty="0">
                <a:solidFill>
                  <a:srgbClr val="990000"/>
                </a:solidFill>
              </a:rPr>
              <a:t>odkładaj</a:t>
            </a:r>
            <a:r>
              <a:rPr lang="pl-PL" dirty="0">
                <a:solidFill>
                  <a:srgbClr val="990000"/>
                </a:solidFill>
              </a:rPr>
              <a:t> </a:t>
            </a:r>
            <a:r>
              <a:rPr lang="pl-PL" dirty="0">
                <a:solidFill>
                  <a:srgbClr val="000066"/>
                </a:solidFill>
              </a:rPr>
              <a:t>na miejsce.</a:t>
            </a:r>
            <a:endParaRPr lang="pl-PL" dirty="0">
              <a:solidFill>
                <a:srgbClr val="000066"/>
              </a:solidFill>
              <a:latin typeface="Times New Roman" charset="0"/>
            </a:endParaRPr>
          </a:p>
        </p:txBody>
      </p:sp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946969" y="2679080"/>
            <a:ext cx="2413000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2</a:t>
            </a:r>
            <a:r>
              <a:rPr lang="pl-PL" sz="1600" i="1">
                <a:solidFill>
                  <a:srgbClr val="000066"/>
                </a:solidFill>
              </a:rPr>
              <a:t> (instrukcja 2)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1-sza</a:t>
            </a:r>
            <a:endParaRPr lang="pl-PL" sz="1600">
              <a:latin typeface="Times New Roman" charset="0"/>
            </a:endParaRPr>
          </a:p>
        </p:txBody>
      </p: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3347269" y="2679080"/>
            <a:ext cx="5422900" cy="19748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2400" u="sng">
                <a:solidFill>
                  <a:srgbClr val="990000"/>
                </a:solidFill>
              </a:rPr>
              <a:t/>
            </a:r>
            <a:br>
              <a:rPr lang="pl-PL" sz="2400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>Pobierz</a:t>
            </a:r>
            <a:r>
              <a:rPr lang="pl-PL"/>
              <a:t> </a:t>
            </a:r>
            <a:r>
              <a:rPr lang="pl-PL">
                <a:solidFill>
                  <a:srgbClr val="000099"/>
                </a:solidFill>
              </a:rPr>
              <a:t>z przegródki </a:t>
            </a:r>
            <a:r>
              <a:rPr lang="pl-PL" b="1" u="sng">
                <a:solidFill>
                  <a:srgbClr val="990000"/>
                </a:solidFill>
              </a:rPr>
              <a:t>6</a:t>
            </a:r>
            <a:r>
              <a:rPr lang="pl-PL">
                <a:solidFill>
                  <a:srgbClr val="000099"/>
                </a:solidFill>
              </a:rPr>
              <a:t> kartkę z zapisaną </a:t>
            </a:r>
            <a:r>
              <a:rPr lang="pl-PL">
                <a:solidFill>
                  <a:srgbClr val="000066"/>
                </a:solidFill>
              </a:rPr>
              <a:t>liczbą</a:t>
            </a:r>
            <a:r>
              <a:rPr lang="pl-PL">
                <a:solidFill>
                  <a:srgbClr val="000099"/>
                </a:solidFill>
              </a:rPr>
              <a:t> i umieść tę liczbę w układzie </a:t>
            </a:r>
            <a:r>
              <a:rPr lang="pl-PL" u="sng">
                <a:solidFill>
                  <a:srgbClr val="990000"/>
                </a:solidFill>
              </a:rPr>
              <a:t>arytmetyczno-logicznym</a:t>
            </a:r>
            <a:r>
              <a:rPr lang="pl-PL" sz="2400" u="sng">
                <a:solidFill>
                  <a:srgbClr val="990000"/>
                </a:solidFill>
              </a:rPr>
              <a:t/>
            </a:r>
            <a:br>
              <a:rPr lang="pl-PL" sz="2400" u="sng">
                <a:solidFill>
                  <a:srgbClr val="990000"/>
                </a:solidFill>
              </a:rPr>
            </a:br>
            <a:endParaRPr lang="pl-PL" sz="240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endParaRPr lang="pl-PL" sz="1000">
              <a:solidFill>
                <a:srgbClr val="000066"/>
              </a:solidFill>
              <a:latin typeface="Times New Roman" charset="0"/>
            </a:endParaRPr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908869" y="2996580"/>
            <a:ext cx="2387600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3</a:t>
            </a:r>
            <a:r>
              <a:rPr lang="pl-PL" sz="1600" i="1">
                <a:solidFill>
                  <a:srgbClr val="000066"/>
                </a:solidFill>
              </a:rPr>
              <a:t> (instrukcja 3)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2-ga</a:t>
            </a:r>
            <a:endParaRPr lang="pl-PL" sz="1600">
              <a:latin typeface="Times New Roman" charset="0"/>
            </a:endParaRPr>
          </a:p>
        </p:txBody>
      </p: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3283769" y="2996580"/>
            <a:ext cx="5422900" cy="18986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2400" u="sng">
                <a:solidFill>
                  <a:srgbClr val="990000"/>
                </a:solidFill>
              </a:rPr>
              <a:t/>
            </a:r>
            <a:br>
              <a:rPr lang="pl-PL" sz="2400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>Pobierz</a:t>
            </a:r>
            <a:r>
              <a:rPr lang="pl-PL"/>
              <a:t> </a:t>
            </a:r>
            <a:r>
              <a:rPr lang="pl-PL">
                <a:solidFill>
                  <a:srgbClr val="000066"/>
                </a:solidFill>
              </a:rPr>
              <a:t>z przegródki</a:t>
            </a:r>
            <a:r>
              <a:rPr lang="pl-PL"/>
              <a:t> </a:t>
            </a:r>
            <a:r>
              <a:rPr lang="pl-PL" b="1" u="sng">
                <a:solidFill>
                  <a:srgbClr val="990000"/>
                </a:solidFill>
              </a:rPr>
              <a:t>7</a:t>
            </a:r>
            <a:r>
              <a:rPr lang="pl-PL"/>
              <a:t> </a:t>
            </a:r>
            <a:r>
              <a:rPr lang="pl-PL">
                <a:solidFill>
                  <a:srgbClr val="000066"/>
                </a:solidFill>
              </a:rPr>
              <a:t>kartkę z zapisaną liczbą i</a:t>
            </a:r>
            <a:r>
              <a:rPr lang="pl-PL"/>
              <a:t> </a:t>
            </a:r>
            <a:r>
              <a:rPr lang="pl-PL" u="sng">
                <a:solidFill>
                  <a:srgbClr val="990000"/>
                </a:solidFill>
              </a:rPr>
              <a:t>dodaj</a:t>
            </a:r>
            <a:r>
              <a:rPr lang="pl-PL"/>
              <a:t> </a:t>
            </a:r>
            <a:r>
              <a:rPr lang="pl-PL">
                <a:solidFill>
                  <a:srgbClr val="000066"/>
                </a:solidFill>
              </a:rPr>
              <a:t>ją do liczby umieszczonej w układzie A-L.</a:t>
            </a:r>
            <a:endParaRPr lang="pl-PL" u="sng">
              <a:solidFill>
                <a:srgbClr val="990000"/>
              </a:solidFill>
            </a:endParaRPr>
          </a:p>
          <a:p>
            <a:r>
              <a:rPr lang="pl-PL" sz="2400" u="sng">
                <a:solidFill>
                  <a:srgbClr val="990000"/>
                </a:solidFill>
              </a:rPr>
              <a:t/>
            </a:r>
            <a:br>
              <a:rPr lang="pl-PL" sz="2400" u="sng">
                <a:solidFill>
                  <a:srgbClr val="990000"/>
                </a:solidFill>
              </a:rPr>
            </a:br>
            <a:endParaRPr lang="pl-PL" sz="1000">
              <a:solidFill>
                <a:srgbClr val="000066"/>
              </a:solidFill>
              <a:latin typeface="Times New Roman" charset="0"/>
            </a:endParaRPr>
          </a:p>
        </p:txBody>
      </p:sp>
      <p:sp>
        <p:nvSpPr>
          <p:cNvPr id="22" name="Text Box 38"/>
          <p:cNvSpPr txBox="1">
            <a:spLocks noChangeArrowheads="1"/>
          </p:cNvSpPr>
          <p:nvPr/>
        </p:nvSpPr>
        <p:spPr bwMode="auto">
          <a:xfrm>
            <a:off x="858069" y="3314080"/>
            <a:ext cx="2349500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4</a:t>
            </a:r>
            <a:r>
              <a:rPr lang="pl-PL" sz="1600" i="1">
                <a:solidFill>
                  <a:srgbClr val="000066"/>
                </a:solidFill>
              </a:rPr>
              <a:t> (instrukcja 4)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3-cia</a:t>
            </a:r>
            <a:endParaRPr lang="pl-PL" sz="1600">
              <a:latin typeface="Times New Roman" charset="0"/>
            </a:endParaRP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3194869" y="3314080"/>
            <a:ext cx="5422900" cy="15938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2400" u="sng">
                <a:solidFill>
                  <a:srgbClr val="990000"/>
                </a:solidFill>
              </a:rPr>
              <a:t/>
            </a:r>
            <a:br>
              <a:rPr lang="pl-PL" sz="2400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>Odczytaj</a:t>
            </a:r>
            <a:r>
              <a:rPr lang="pl-PL">
                <a:solidFill>
                  <a:srgbClr val="990000"/>
                </a:solidFill>
              </a:rPr>
              <a:t> </a:t>
            </a:r>
            <a:r>
              <a:rPr lang="pl-PL">
                <a:solidFill>
                  <a:srgbClr val="000066"/>
                </a:solidFill>
              </a:rPr>
              <a:t>wynik z układu A-L i </a:t>
            </a:r>
            <a:r>
              <a:rPr lang="pl-PL" u="sng">
                <a:solidFill>
                  <a:srgbClr val="990000"/>
                </a:solidFill>
              </a:rPr>
              <a:t>zapisz</a:t>
            </a:r>
            <a:r>
              <a:rPr lang="pl-PL">
                <a:solidFill>
                  <a:srgbClr val="000066"/>
                </a:solidFill>
              </a:rPr>
              <a:t> ten wynik na kartce, którą umieść w przegródce </a:t>
            </a:r>
            <a:r>
              <a:rPr lang="pl-PL" b="1">
                <a:solidFill>
                  <a:srgbClr val="990000"/>
                </a:solidFill>
              </a:rPr>
              <a:t>8</a:t>
            </a:r>
            <a:r>
              <a:rPr lang="pl-PL">
                <a:solidFill>
                  <a:srgbClr val="000066"/>
                </a:solidFill>
              </a:rPr>
              <a:t>.</a:t>
            </a:r>
            <a:r>
              <a:rPr lang="pl-PL" u="sng">
                <a:solidFill>
                  <a:srgbClr val="000066"/>
                </a:solidFill>
              </a:rPr>
              <a:t/>
            </a:r>
            <a:br>
              <a:rPr lang="pl-PL" u="sng">
                <a:solidFill>
                  <a:srgbClr val="000066"/>
                </a:solidFill>
              </a:rPr>
            </a:br>
            <a:r>
              <a:rPr lang="pl-PL" sz="2400" u="sng">
                <a:solidFill>
                  <a:srgbClr val="000066"/>
                </a:solidFill>
              </a:rPr>
              <a:t/>
            </a:r>
            <a:br>
              <a:rPr lang="pl-PL" sz="2400" u="sng">
                <a:solidFill>
                  <a:srgbClr val="000066"/>
                </a:solidFill>
              </a:rPr>
            </a:br>
            <a:endParaRPr lang="pl-PL" sz="1000">
              <a:solidFill>
                <a:srgbClr val="000066"/>
              </a:solidFill>
              <a:latin typeface="Times New Roman" charset="0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823144" y="3631580"/>
            <a:ext cx="2295525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5</a:t>
            </a:r>
            <a:r>
              <a:rPr lang="pl-PL" sz="1600" i="1">
                <a:solidFill>
                  <a:srgbClr val="000066"/>
                </a:solidFill>
              </a:rPr>
              <a:t> (instrukcja 5)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4-ta</a:t>
            </a:r>
            <a:endParaRPr lang="pl-PL" sz="1600">
              <a:latin typeface="Times New Roman" charset="0"/>
            </a:endParaRPr>
          </a:p>
        </p:txBody>
      </p:sp>
      <p:sp>
        <p:nvSpPr>
          <p:cNvPr id="25" name="Text Box 41"/>
          <p:cNvSpPr txBox="1">
            <a:spLocks noChangeArrowheads="1"/>
          </p:cNvSpPr>
          <p:nvPr/>
        </p:nvSpPr>
        <p:spPr bwMode="auto">
          <a:xfrm>
            <a:off x="3105969" y="3631580"/>
            <a:ext cx="5422900" cy="177800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u="sng">
                <a:solidFill>
                  <a:srgbClr val="990000"/>
                </a:solidFill>
              </a:rPr>
              <a:t/>
            </a:r>
            <a:br>
              <a:rPr lang="pl-PL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>Przepisz</a:t>
            </a:r>
            <a:r>
              <a:rPr lang="pl-PL">
                <a:solidFill>
                  <a:srgbClr val="990000"/>
                </a:solidFill>
              </a:rPr>
              <a:t> </a:t>
            </a:r>
            <a:r>
              <a:rPr lang="pl-PL">
                <a:solidFill>
                  <a:srgbClr val="000066"/>
                </a:solidFill>
              </a:rPr>
              <a:t>(skopiuj) zawartość przegródki </a:t>
            </a:r>
            <a:r>
              <a:rPr lang="pl-PL" b="1">
                <a:solidFill>
                  <a:srgbClr val="990000"/>
                </a:solidFill>
              </a:rPr>
              <a:t>8</a:t>
            </a:r>
            <a:r>
              <a:rPr lang="pl-PL">
                <a:solidFill>
                  <a:srgbClr val="000066"/>
                </a:solidFill>
              </a:rPr>
              <a:t> i umieść na </a:t>
            </a:r>
            <a:r>
              <a:rPr lang="pl-PL" b="1">
                <a:solidFill>
                  <a:srgbClr val="990000"/>
                </a:solidFill>
              </a:rPr>
              <a:t>Wyjściu</a:t>
            </a:r>
            <a:r>
              <a:rPr lang="pl-PL">
                <a:solidFill>
                  <a:srgbClr val="000066"/>
                </a:solidFill>
              </a:rPr>
              <a:t>.</a:t>
            </a:r>
            <a:br>
              <a:rPr lang="pl-PL">
                <a:solidFill>
                  <a:srgbClr val="000066"/>
                </a:solidFill>
              </a:rPr>
            </a:br>
            <a:endParaRPr lang="pl-PL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pl-PL">
              <a:solidFill>
                <a:srgbClr val="000066"/>
              </a:solidFill>
            </a:endParaRP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772344" y="3949080"/>
            <a:ext cx="2270125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6</a:t>
            </a:r>
            <a:r>
              <a:rPr lang="pl-PL" sz="1600" i="1">
                <a:solidFill>
                  <a:srgbClr val="000066"/>
                </a:solidFill>
              </a:rPr>
              <a:t> (instrukcja 6)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5-ta</a:t>
            </a:r>
            <a:endParaRPr lang="pl-PL" sz="1600">
              <a:latin typeface="Times New Roman" charset="0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3029769" y="3949080"/>
            <a:ext cx="5422900" cy="177800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pl-PL" u="sng">
                <a:solidFill>
                  <a:srgbClr val="990000"/>
                </a:solidFill>
              </a:rPr>
              <a:t/>
            </a:r>
            <a:br>
              <a:rPr lang="pl-PL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/>
            </a:r>
            <a:br>
              <a:rPr lang="pl-PL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>Przerwij</a:t>
            </a:r>
            <a:r>
              <a:rPr lang="pl-PL">
                <a:solidFill>
                  <a:srgbClr val="000066"/>
                </a:solidFill>
              </a:rPr>
              <a:t> wszelkie działania.</a:t>
            </a:r>
          </a:p>
          <a:p>
            <a:endParaRPr lang="pl-PL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pl-PL">
              <a:solidFill>
                <a:srgbClr val="000066"/>
              </a:solidFill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721544" y="4241180"/>
            <a:ext cx="2244725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>
                <a:solidFill>
                  <a:srgbClr val="000066"/>
                </a:solidFill>
              </a:rPr>
              <a:t>Kartka 7</a:t>
            </a:r>
            <a:r>
              <a:rPr lang="pl-PL" sz="1600" i="1">
                <a:solidFill>
                  <a:srgbClr val="000066"/>
                </a:solidFill>
              </a:rPr>
              <a:t> (instrukcja 7)</a:t>
            </a:r>
            <a:br>
              <a:rPr lang="pl-PL" sz="1600" i="1">
                <a:solidFill>
                  <a:srgbClr val="000066"/>
                </a:solidFill>
              </a:rPr>
            </a:br>
            <a:r>
              <a:rPr lang="pl-PL" sz="1600" i="1">
                <a:solidFill>
                  <a:srgbClr val="000066"/>
                </a:solidFill>
              </a:rPr>
              <a:t>przegródka 6-ta</a:t>
            </a:r>
            <a:endParaRPr lang="pl-PL" sz="1600">
              <a:latin typeface="Times New Roman" charset="0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2953569" y="4241180"/>
            <a:ext cx="5422900" cy="177800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pl-PL" u="sng">
                <a:solidFill>
                  <a:srgbClr val="990000"/>
                </a:solidFill>
              </a:rPr>
              <a:t/>
            </a:r>
            <a:br>
              <a:rPr lang="pl-PL" u="sng">
                <a:solidFill>
                  <a:srgbClr val="990000"/>
                </a:solidFill>
              </a:rPr>
            </a:br>
            <a:r>
              <a:rPr lang="pl-PL" u="sng">
                <a:solidFill>
                  <a:srgbClr val="990000"/>
                </a:solidFill>
              </a:rPr>
              <a:t/>
            </a:r>
            <a:br>
              <a:rPr lang="pl-PL" u="sng">
                <a:solidFill>
                  <a:srgbClr val="990000"/>
                </a:solidFill>
              </a:rPr>
            </a:br>
            <a:r>
              <a:rPr lang="pl-PL">
                <a:solidFill>
                  <a:srgbClr val="000066"/>
                </a:solidFill>
              </a:rPr>
              <a:t>Liczba (w naszym przykładzie 8)</a:t>
            </a:r>
            <a:r>
              <a:rPr lang="pl-PL"/>
              <a:t>.</a:t>
            </a:r>
          </a:p>
          <a:p>
            <a:endParaRPr lang="pl-PL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pl-PL">
              <a:solidFill>
                <a:srgbClr val="000066"/>
              </a:solidFill>
            </a:endParaRPr>
          </a:p>
        </p:txBody>
      </p:sp>
      <p:sp>
        <p:nvSpPr>
          <p:cNvPr id="30" name="Text Box 46"/>
          <p:cNvSpPr txBox="1">
            <a:spLocks noChangeArrowheads="1"/>
          </p:cNvSpPr>
          <p:nvPr/>
        </p:nvSpPr>
        <p:spPr bwMode="auto">
          <a:xfrm>
            <a:off x="686619" y="4558680"/>
            <a:ext cx="2216150" cy="59055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pl-PL" sz="1600" b="1" i="1" dirty="0">
                <a:solidFill>
                  <a:srgbClr val="000066"/>
                </a:solidFill>
              </a:rPr>
              <a:t>Kartka 8</a:t>
            </a:r>
            <a:r>
              <a:rPr lang="pl-PL" sz="1600" i="1" dirty="0">
                <a:solidFill>
                  <a:srgbClr val="000066"/>
                </a:solidFill>
              </a:rPr>
              <a:t> (instrukcja 8)</a:t>
            </a:r>
            <a:br>
              <a:rPr lang="pl-PL" sz="1600" i="1" dirty="0">
                <a:solidFill>
                  <a:srgbClr val="000066"/>
                </a:solidFill>
              </a:rPr>
            </a:br>
            <a:r>
              <a:rPr lang="pl-PL" sz="1600" i="1" dirty="0">
                <a:solidFill>
                  <a:srgbClr val="000066"/>
                </a:solidFill>
              </a:rPr>
              <a:t>przegródka 7-ma</a:t>
            </a:r>
            <a:endParaRPr lang="pl-PL" sz="1600" dirty="0">
              <a:latin typeface="Times New Roman" charset="0"/>
            </a:endParaRPr>
          </a:p>
        </p:txBody>
      </p:sp>
      <p:sp>
        <p:nvSpPr>
          <p:cNvPr id="31" name="Text Box 47"/>
          <p:cNvSpPr txBox="1">
            <a:spLocks noChangeArrowheads="1"/>
          </p:cNvSpPr>
          <p:nvPr/>
        </p:nvSpPr>
        <p:spPr bwMode="auto">
          <a:xfrm>
            <a:off x="2890069" y="4558680"/>
            <a:ext cx="5422900" cy="1778000"/>
          </a:xfrm>
          <a:prstGeom prst="rect">
            <a:avLst/>
          </a:prstGeom>
          <a:solidFill>
            <a:srgbClr val="FFCC66"/>
          </a:solidFill>
          <a:ln w="9525">
            <a:solidFill>
              <a:srgbClr val="003399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pl-PL" u="sng" dirty="0">
                <a:solidFill>
                  <a:srgbClr val="990000"/>
                </a:solidFill>
              </a:rPr>
              <a:t/>
            </a:r>
            <a:br>
              <a:rPr lang="pl-PL" u="sng" dirty="0">
                <a:solidFill>
                  <a:srgbClr val="990000"/>
                </a:solidFill>
              </a:rPr>
            </a:br>
            <a:r>
              <a:rPr lang="pl-PL" u="sng" dirty="0">
                <a:solidFill>
                  <a:srgbClr val="990000"/>
                </a:solidFill>
              </a:rPr>
              <a:t/>
            </a:r>
            <a:br>
              <a:rPr lang="pl-PL" u="sng" dirty="0">
                <a:solidFill>
                  <a:srgbClr val="990000"/>
                </a:solidFill>
              </a:rPr>
            </a:br>
            <a:r>
              <a:rPr lang="pl-PL" dirty="0">
                <a:solidFill>
                  <a:srgbClr val="000066"/>
                </a:solidFill>
              </a:rPr>
              <a:t>Liczba (w naszym przykładzie 9)</a:t>
            </a:r>
            <a:r>
              <a:rPr lang="pl-PL" dirty="0"/>
              <a:t>.</a:t>
            </a:r>
          </a:p>
          <a:p>
            <a:endParaRPr lang="pl-PL" dirty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endParaRPr lang="pl-PL" dirty="0">
              <a:solidFill>
                <a:srgbClr val="000066"/>
              </a:solidFill>
            </a:endParaRPr>
          </a:p>
        </p:txBody>
      </p:sp>
      <p:sp>
        <p:nvSpPr>
          <p:cNvPr id="32" name="Rectangle 48"/>
          <p:cNvSpPr>
            <a:spLocks noChangeArrowheads="1"/>
          </p:cNvSpPr>
          <p:nvPr/>
        </p:nvSpPr>
        <p:spPr bwMode="auto">
          <a:xfrm>
            <a:off x="2771800" y="6381328"/>
            <a:ext cx="5472608" cy="369332"/>
          </a:xfrm>
          <a:prstGeom prst="rect">
            <a:avLst/>
          </a:prstGeom>
          <a:noFill/>
          <a:ln w="9525">
            <a:solidFill>
              <a:srgbClr val="FFFF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pl-PL" dirty="0">
                <a:solidFill>
                  <a:srgbClr val="FF0000"/>
                </a:solidFill>
                <a:latin typeface="Verdana"/>
                <a:cs typeface="Verdana"/>
              </a:rPr>
              <a:t>Wprowadzamy znak rozpoczęcia pracy</a:t>
            </a:r>
          </a:p>
        </p:txBody>
      </p:sp>
      <p:sp>
        <p:nvSpPr>
          <p:cNvPr id="33" name="Text Box 1319"/>
          <p:cNvSpPr txBox="1">
            <a:spLocks noChangeArrowheads="1"/>
          </p:cNvSpPr>
          <p:nvPr/>
        </p:nvSpPr>
        <p:spPr bwMode="auto">
          <a:xfrm>
            <a:off x="251520" y="1556792"/>
            <a:ext cx="6624736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  <a:t>Krok 1-szy:</a:t>
            </a:r>
            <a:r>
              <a:rPr lang="pl-PL" sz="2400" dirty="0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Verdana"/>
                <a:cs typeface="Verdana"/>
              </a:rPr>
              <a:t>Poznajemy instrukcje</a:t>
            </a:r>
          </a:p>
        </p:txBody>
      </p:sp>
    </p:spTree>
    <p:extLst>
      <p:ext uri="{BB962C8B-B14F-4D97-AF65-F5344CB8AC3E}">
        <p14:creationId xmlns:p14="http://schemas.microsoft.com/office/powerpoint/2010/main" val="299359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graphicFrame>
        <p:nvGraphicFramePr>
          <p:cNvPr id="41" name="Group 13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600680"/>
              </p:ext>
            </p:extLst>
          </p:nvPr>
        </p:nvGraphicFramePr>
        <p:xfrm>
          <a:off x="1177230" y="1667716"/>
          <a:ext cx="7715250" cy="5073652"/>
        </p:xfrm>
        <a:graphic>
          <a:graphicData uri="http://schemas.openxmlformats.org/drawingml/2006/table">
            <a:tbl>
              <a:tblPr/>
              <a:tblGrid>
                <a:gridCol w="6653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I n s t r u k c j 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charset="0"/>
                          <a:ea typeface="Arial" charset="0"/>
                        </a:rPr>
                        <a:t>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Pobierz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z przegródki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6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liczbę i umieść</a:t>
                      </a:r>
                      <a:b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</a:b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w układzie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arytmetyczno-logicznym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Pobierz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z przegródki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7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liczbę i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dodaj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ją do liczby w układzie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arytmetyczno-logicznym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Odczytaj wynik z układu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arytmetyczno-logicznego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i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zapisz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ten wynik na kartce, w przegródce </a:t>
                      </a:r>
                      <a:r>
                        <a:rPr kumimoji="0" lang="pl-PL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8</a:t>
                      </a:r>
                      <a:endParaRPr kumimoji="0" lang="pl-PL" sz="1800" b="0" i="0" u="sng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charset="0"/>
                        <a:ea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Skopiuj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zawartość przegródki </a:t>
                      </a:r>
                      <a:r>
                        <a:rPr kumimoji="0" lang="pl-PL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8</a:t>
                      </a:r>
                      <a:r>
                        <a:rPr kumimoji="0" lang="pl-PL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i umieść na </a:t>
                      </a:r>
                      <a:r>
                        <a:rPr kumimoji="0" lang="pl-PL" sz="1800" b="0" i="0" u="sng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Wyjściu</a:t>
                      </a:r>
                      <a:endParaRPr kumimoji="0" lang="pl-PL" sz="18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charset="0"/>
                        <a:ea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b="0" i="0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Przerwij</a:t>
                      </a:r>
                      <a:r>
                        <a:rPr kumimoji="0" lang="pl-P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Arial" charset="0"/>
                        </a:rPr>
                        <a:t> </a:t>
                      </a:r>
                      <a:r>
                        <a:rPr kumimoji="0" lang="pl-P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Verdana" charset="0"/>
                          <a:ea typeface="Arial" charset="0"/>
                        </a:rPr>
                        <a:t>wszelkie działania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2" name="Text Box 1312"/>
          <p:cNvSpPr txBox="1">
            <a:spLocks noChangeArrowheads="1"/>
          </p:cNvSpPr>
          <p:nvPr/>
        </p:nvSpPr>
        <p:spPr bwMode="auto">
          <a:xfrm>
            <a:off x="1248641" y="2524957"/>
            <a:ext cx="6480000" cy="720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h="381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Kartka 2 = </a:t>
            </a:r>
            <a:r>
              <a:rPr lang="pl-PL" sz="2400" dirty="0" err="1">
                <a:solidFill>
                  <a:srgbClr val="FF0000"/>
                </a:solidFill>
                <a:latin typeface="+mn-lt"/>
                <a:ea typeface="+mn-ea"/>
              </a:rPr>
              <a:t>PbAL</a:t>
            </a:r>
            <a:r>
              <a:rPr lang="pl-PL" sz="2400" dirty="0">
                <a:latin typeface="+mn-lt"/>
                <a:ea typeface="+mn-ea"/>
              </a:rPr>
              <a:t> 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[</a:t>
            </a:r>
            <a:r>
              <a:rPr lang="pl-PL" sz="24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]</a:t>
            </a:r>
          </a:p>
        </p:txBody>
      </p:sp>
      <p:sp>
        <p:nvSpPr>
          <p:cNvPr id="43" name="Text Box 1319"/>
          <p:cNvSpPr txBox="1">
            <a:spLocks noChangeArrowheads="1"/>
          </p:cNvSpPr>
          <p:nvPr/>
        </p:nvSpPr>
        <p:spPr bwMode="auto">
          <a:xfrm>
            <a:off x="1259632" y="1772816"/>
            <a:ext cx="6408712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400">
                <a:solidFill>
                  <a:srgbClr val="FF0000"/>
                </a:solidFill>
                <a:latin typeface="Corbel" charset="0"/>
              </a:rPr>
              <a:t>Krok 2-gi:</a:t>
            </a:r>
            <a:r>
              <a:rPr lang="pl-PL" sz="2400">
                <a:solidFill>
                  <a:srgbClr val="990000"/>
                </a:solidFill>
                <a:latin typeface="Corbel" charset="0"/>
              </a:rPr>
              <a:t> </a:t>
            </a:r>
            <a:r>
              <a:rPr lang="pl-PL" sz="2400">
                <a:latin typeface="Corbel" charset="0"/>
              </a:rPr>
              <a:t>Stosujemy umowne skróty</a:t>
            </a:r>
          </a:p>
        </p:txBody>
      </p:sp>
      <p:sp>
        <p:nvSpPr>
          <p:cNvPr id="44" name="Text Box 1321"/>
          <p:cNvSpPr txBox="1">
            <a:spLocks noChangeArrowheads="1"/>
          </p:cNvSpPr>
          <p:nvPr/>
        </p:nvSpPr>
        <p:spPr bwMode="auto">
          <a:xfrm>
            <a:off x="1248641" y="3382213"/>
            <a:ext cx="6480000" cy="720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h="381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rgbClr val="FFFFFF"/>
                </a:solidFill>
                <a:latin typeface="+mn-lt"/>
                <a:ea typeface="+mn-ea"/>
              </a:rPr>
              <a:t>Kartka 3 = </a:t>
            </a:r>
            <a:r>
              <a:rPr lang="pl-PL" sz="2400" dirty="0" err="1">
                <a:solidFill>
                  <a:srgbClr val="FF0000"/>
                </a:solidFill>
                <a:latin typeface="+mn-lt"/>
                <a:ea typeface="+mn-ea"/>
              </a:rPr>
              <a:t>DdAL</a:t>
            </a:r>
            <a:r>
              <a:rPr lang="pl-PL" sz="2400" dirty="0">
                <a:latin typeface="+mn-lt"/>
                <a:ea typeface="+mn-ea"/>
              </a:rPr>
              <a:t> 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[</a:t>
            </a:r>
            <a:r>
              <a:rPr lang="pl-PL" sz="2400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]</a:t>
            </a:r>
          </a:p>
        </p:txBody>
      </p:sp>
      <p:sp>
        <p:nvSpPr>
          <p:cNvPr id="45" name="Text Box 1322"/>
          <p:cNvSpPr txBox="1">
            <a:spLocks noChangeArrowheads="1"/>
          </p:cNvSpPr>
          <p:nvPr/>
        </p:nvSpPr>
        <p:spPr bwMode="auto">
          <a:xfrm>
            <a:off x="1248641" y="4215841"/>
            <a:ext cx="6480000" cy="720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h="381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rgbClr val="FFFFFF"/>
                </a:solidFill>
                <a:latin typeface="+mn-lt"/>
                <a:ea typeface="+mn-ea"/>
              </a:rPr>
              <a:t>Kartka 4 = </a:t>
            </a:r>
            <a:r>
              <a:rPr lang="pl-PL" sz="2400" dirty="0" err="1">
                <a:solidFill>
                  <a:srgbClr val="FF0000"/>
                </a:solidFill>
                <a:latin typeface="+mn-lt"/>
                <a:ea typeface="+mn-ea"/>
              </a:rPr>
              <a:t>ZpAL</a:t>
            </a:r>
            <a:r>
              <a:rPr lang="pl-PL" sz="2400" dirty="0">
                <a:latin typeface="+mn-lt"/>
                <a:ea typeface="+mn-ea"/>
              </a:rPr>
              <a:t> 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[</a:t>
            </a:r>
            <a:r>
              <a:rPr lang="pl-PL" sz="24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]</a:t>
            </a:r>
          </a:p>
        </p:txBody>
      </p:sp>
      <p:sp>
        <p:nvSpPr>
          <p:cNvPr id="46" name="Text Box 1323"/>
          <p:cNvSpPr txBox="1">
            <a:spLocks noChangeArrowheads="1"/>
          </p:cNvSpPr>
          <p:nvPr/>
        </p:nvSpPr>
        <p:spPr bwMode="auto">
          <a:xfrm>
            <a:off x="1248641" y="5079841"/>
            <a:ext cx="6480000" cy="720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h="381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Kartka 5 = </a:t>
            </a:r>
            <a:r>
              <a:rPr lang="pl-PL" sz="2400" dirty="0" err="1">
                <a:solidFill>
                  <a:srgbClr val="FF0000"/>
                </a:solidFill>
                <a:latin typeface="+mn-lt"/>
                <a:ea typeface="+mn-ea"/>
              </a:rPr>
              <a:t>KpWy</a:t>
            </a:r>
            <a:r>
              <a:rPr lang="pl-PL" sz="2400" dirty="0">
                <a:latin typeface="+mn-lt"/>
                <a:ea typeface="+mn-ea"/>
              </a:rPr>
              <a:t> 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[</a:t>
            </a:r>
            <a:r>
              <a:rPr lang="pl-PL" sz="24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r>
              <a:rPr lang="pl-PL" sz="2400" dirty="0">
                <a:solidFill>
                  <a:schemeClr val="bg1"/>
                </a:solidFill>
                <a:latin typeface="+mn-lt"/>
                <a:ea typeface="+mn-ea"/>
              </a:rPr>
              <a:t>]</a:t>
            </a:r>
          </a:p>
        </p:txBody>
      </p:sp>
      <p:sp>
        <p:nvSpPr>
          <p:cNvPr id="47" name="Text Box 1324"/>
          <p:cNvSpPr txBox="1">
            <a:spLocks noChangeArrowheads="1"/>
          </p:cNvSpPr>
          <p:nvPr/>
        </p:nvSpPr>
        <p:spPr bwMode="auto">
          <a:xfrm>
            <a:off x="1248641" y="5943841"/>
            <a:ext cx="6480000" cy="720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h="381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rgbClr val="FFFFFF"/>
                </a:solidFill>
                <a:latin typeface="+mn-lt"/>
                <a:ea typeface="+mn-ea"/>
              </a:rPr>
              <a:t>Kartka 6 = </a:t>
            </a:r>
            <a:r>
              <a:rPr lang="pl-PL" sz="2400" dirty="0">
                <a:solidFill>
                  <a:srgbClr val="FF0000"/>
                </a:solidFill>
                <a:latin typeface="+mn-lt"/>
                <a:ea typeface="+mn-ea"/>
              </a:rPr>
              <a:t>Stop</a:t>
            </a:r>
          </a:p>
        </p:txBody>
      </p:sp>
    </p:spTree>
    <p:extLst>
      <p:ext uri="{BB962C8B-B14F-4D97-AF65-F5344CB8AC3E}">
        <p14:creationId xmlns:p14="http://schemas.microsoft.com/office/powerpoint/2010/main" val="142753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179512" y="1670894"/>
            <a:ext cx="8856984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400" dirty="0">
                <a:solidFill>
                  <a:srgbClr val="FF0000"/>
                </a:solidFill>
                <a:latin typeface="Corbel" charset="0"/>
              </a:rPr>
              <a:t>Krok 3-ci:</a:t>
            </a:r>
            <a:r>
              <a:rPr lang="pl-PL" sz="2400" dirty="0">
                <a:solidFill>
                  <a:srgbClr val="990000"/>
                </a:solidFill>
                <a:latin typeface="Corbel" charset="0"/>
              </a:rPr>
              <a:t> </a:t>
            </a:r>
            <a:r>
              <a:rPr lang="pl-PL" sz="2400" dirty="0">
                <a:latin typeface="Corbel" charset="0"/>
              </a:rPr>
              <a:t>Zmieniamy oznaczenia instrukcji na oznaczenia liczbowe</a:t>
            </a:r>
          </a:p>
        </p:txBody>
      </p:sp>
      <p:graphicFrame>
        <p:nvGraphicFramePr>
          <p:cNvPr id="13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398876"/>
              </p:ext>
            </p:extLst>
          </p:nvPr>
        </p:nvGraphicFramePr>
        <p:xfrm>
          <a:off x="1071563" y="2252489"/>
          <a:ext cx="6737350" cy="456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Document" r:id="rId5" imgW="5924591" imgH="3974536" progId="Word.Document.8">
                  <p:embed/>
                </p:oleObj>
              </mc:Choice>
              <mc:Fallback>
                <p:oleObj name="Document" r:id="rId5" imgW="5924591" imgH="39745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2252489"/>
                        <a:ext cx="6737350" cy="4560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086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14300" y="1556792"/>
            <a:ext cx="8648700" cy="13388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000" dirty="0">
                <a:solidFill>
                  <a:srgbClr val="FF0000"/>
                </a:solidFill>
                <a:latin typeface="Verdana"/>
                <a:cs typeface="Verdana"/>
              </a:rPr>
              <a:t>Krok 4-ty:</a:t>
            </a:r>
            <a:r>
              <a:rPr lang="pl-PL" sz="2000" dirty="0">
                <a:solidFill>
                  <a:srgbClr val="000066"/>
                </a:solidFill>
                <a:latin typeface="Verdana"/>
                <a:cs typeface="Verdana"/>
              </a:rPr>
              <a:t>Wprowadzamy oznaczenia: </a:t>
            </a:r>
            <a:br>
              <a:rPr lang="pl-PL" sz="2000" dirty="0">
                <a:solidFill>
                  <a:srgbClr val="000066"/>
                </a:solidFill>
                <a:latin typeface="Verdana"/>
                <a:cs typeface="Verdana"/>
              </a:rPr>
            </a:br>
            <a:r>
              <a:rPr lang="pl-PL" sz="2000" dirty="0">
                <a:solidFill>
                  <a:srgbClr val="FF0000"/>
                </a:solidFill>
                <a:latin typeface="Verdana"/>
                <a:cs typeface="Verdana"/>
              </a:rPr>
              <a:t>Instrukcja</a:t>
            </a:r>
            <a:r>
              <a:rPr lang="pl-PL" sz="2000" dirty="0">
                <a:solidFill>
                  <a:srgbClr val="000066"/>
                </a:solidFill>
                <a:latin typeface="Verdana"/>
                <a:cs typeface="Verdana"/>
              </a:rPr>
              <a:t> </a:t>
            </a:r>
            <a:r>
              <a:rPr lang="pl-PL" sz="2000" dirty="0">
                <a:solidFill>
                  <a:srgbClr val="FF0000"/>
                </a:solidFill>
                <a:latin typeface="Verdana"/>
                <a:cs typeface="Verdana"/>
              </a:rPr>
              <a:t>- nr przegródki [n]</a:t>
            </a:r>
            <a:r>
              <a:rPr lang="pl-PL" sz="2400" dirty="0">
                <a:latin typeface="Verdana"/>
                <a:cs typeface="Verdana"/>
              </a:rPr>
              <a:t>, </a:t>
            </a:r>
            <a:r>
              <a:rPr lang="pl-PL" sz="1300" dirty="0">
                <a:latin typeface="Verdana"/>
                <a:cs typeface="Verdana"/>
              </a:rPr>
              <a:t>(oddzielony spacją, żeby nie mylić poleceń </a:t>
            </a:r>
            <a:br>
              <a:rPr lang="pl-PL" sz="1300" dirty="0">
                <a:latin typeface="Verdana"/>
                <a:cs typeface="Verdana"/>
              </a:rPr>
            </a:br>
            <a:r>
              <a:rPr lang="pl-PL" sz="1300" dirty="0">
                <a:latin typeface="Verdana"/>
                <a:cs typeface="Verdana"/>
              </a:rPr>
              <a:t>z numerem przegródki).</a:t>
            </a:r>
          </a:p>
          <a:p>
            <a:r>
              <a:rPr lang="pl-PL" sz="2000" dirty="0">
                <a:solidFill>
                  <a:srgbClr val="FF0000"/>
                </a:solidFill>
                <a:latin typeface="Verdana"/>
                <a:cs typeface="Verdana"/>
              </a:rPr>
              <a:t>liczby ‑ 0000 000x</a:t>
            </a:r>
            <a:r>
              <a:rPr lang="pl-PL" sz="2400" dirty="0">
                <a:latin typeface="Verdana"/>
                <a:cs typeface="Verdana"/>
              </a:rPr>
              <a:t>,</a:t>
            </a:r>
            <a:r>
              <a:rPr lang="pl-PL" dirty="0">
                <a:latin typeface="Verdana"/>
                <a:cs typeface="Verdana"/>
              </a:rPr>
              <a:t> </a:t>
            </a:r>
            <a:r>
              <a:rPr lang="pl-PL" sz="1300" dirty="0">
                <a:latin typeface="Verdana"/>
                <a:cs typeface="Verdana"/>
              </a:rPr>
              <a:t>(ciąg zer przed liczbą dodany celem odróżnienia liczby od polecenia).</a:t>
            </a:r>
          </a:p>
        </p:txBody>
      </p:sp>
      <p:graphicFrame>
        <p:nvGraphicFramePr>
          <p:cNvPr id="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432881"/>
              </p:ext>
            </p:extLst>
          </p:nvPr>
        </p:nvGraphicFramePr>
        <p:xfrm>
          <a:off x="1619672" y="2924944"/>
          <a:ext cx="5778500" cy="391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7" name="Dokument" r:id="rId5" imgW="5775960" imgH="3968496" progId="Word.Document.8">
                  <p:embed/>
                </p:oleObj>
              </mc:Choice>
              <mc:Fallback>
                <p:oleObj name="Dokument" r:id="rId5" imgW="5775960" imgH="39684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924944"/>
                        <a:ext cx="5778500" cy="391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68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79512" y="1628800"/>
            <a:ext cx="8607301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pl-PL" sz="2000" dirty="0">
                <a:solidFill>
                  <a:srgbClr val="FF0000"/>
                </a:solidFill>
                <a:latin typeface="Verdana"/>
                <a:cs typeface="Verdana"/>
              </a:rPr>
              <a:t>Krok 5-ty:System dwójkowy; </a:t>
            </a:r>
            <a:r>
              <a:rPr lang="pl-PL" sz="2000" dirty="0">
                <a:latin typeface="Verdana"/>
                <a:cs typeface="Verdana"/>
              </a:rPr>
              <a:t>Istotne: ciąg zer i jedynek </a:t>
            </a:r>
            <a:r>
              <a:rPr lang="pl-PL" sz="2000" dirty="0">
                <a:latin typeface="Verdana"/>
                <a:cs typeface="Verdana"/>
                <a:sym typeface="Wingdings"/>
              </a:rPr>
              <a:t></a:t>
            </a:r>
            <a:r>
              <a:rPr lang="pl-PL" sz="2000" dirty="0">
                <a:latin typeface="Verdana"/>
                <a:cs typeface="Verdana"/>
              </a:rPr>
              <a:t> proste przeniesienie na sygnał elektryczny, logika ujemna i dodatnia.</a:t>
            </a:r>
          </a:p>
        </p:txBody>
      </p:sp>
      <p:graphicFrame>
        <p:nvGraphicFramePr>
          <p:cNvPr id="1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744667"/>
              </p:ext>
            </p:extLst>
          </p:nvPr>
        </p:nvGraphicFramePr>
        <p:xfrm>
          <a:off x="1571625" y="2492896"/>
          <a:ext cx="6332538" cy="428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Dokument" r:id="rId5" imgW="5775960" imgH="3968496" progId="Word.Document.8">
                  <p:embed/>
                </p:oleObj>
              </mc:Choice>
              <mc:Fallback>
                <p:oleObj name="Dokument" r:id="rId5" imgW="5775960" imgH="39684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2492896"/>
                        <a:ext cx="6332538" cy="428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308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3028948" y="3908842"/>
            <a:ext cx="1108075" cy="6469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1600" dirty="0">
                <a:latin typeface="+mn-lt"/>
                <a:ea typeface="+mn-ea"/>
              </a:rPr>
              <a:t>rejestry robocze</a:t>
            </a: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4573586" y="3945354"/>
            <a:ext cx="2136775" cy="6469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l-PL" sz="1600" dirty="0">
                <a:latin typeface="Corbel" charset="0"/>
              </a:rPr>
              <a:t>rejestr rozkazów układ sterowania</a:t>
            </a: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7004048" y="2827754"/>
            <a:ext cx="1925638" cy="6469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l-PL" sz="1600">
                <a:latin typeface="Corbel" charset="0"/>
              </a:rPr>
              <a:t>układy sprzęgające pamięci i we-wy</a:t>
            </a:r>
          </a:p>
        </p:txBody>
      </p:sp>
      <p:sp>
        <p:nvSpPr>
          <p:cNvPr id="11" name="AutoShape 22"/>
          <p:cNvSpPr>
            <a:spLocks noChangeArrowheads="1"/>
          </p:cNvSpPr>
          <p:nvPr/>
        </p:nvSpPr>
        <p:spPr bwMode="auto">
          <a:xfrm>
            <a:off x="3251199" y="3323075"/>
            <a:ext cx="228600" cy="5715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12" name="AutoShape 23"/>
          <p:cNvSpPr>
            <a:spLocks noChangeArrowheads="1"/>
          </p:cNvSpPr>
          <p:nvPr/>
        </p:nvSpPr>
        <p:spPr bwMode="auto">
          <a:xfrm rot="16200000">
            <a:off x="4845843" y="4843085"/>
            <a:ext cx="228600" cy="820737"/>
          </a:xfrm>
          <a:prstGeom prst="upDownArrow">
            <a:avLst>
              <a:gd name="adj1" fmla="val 50000"/>
              <a:gd name="adj2" fmla="val 71806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2522536" y="2162592"/>
            <a:ext cx="1866900" cy="3745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l-PL" sz="1600">
                <a:latin typeface="Corbel" charset="0"/>
              </a:rPr>
              <a:t>licznik rozkazów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4929190" y="1894311"/>
            <a:ext cx="1449387" cy="6469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1600" dirty="0">
                <a:latin typeface="+mn-lt"/>
                <a:ea typeface="+mn-ea"/>
              </a:rPr>
              <a:t>rejestr adresowy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2416174" y="5110579"/>
            <a:ext cx="2084388" cy="3745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l-PL" sz="1600">
                <a:latin typeface="Corbel" charset="0"/>
              </a:rPr>
              <a:t>układ A-L</a:t>
            </a: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5429256" y="5097879"/>
            <a:ext cx="1625600" cy="3745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1600" dirty="0">
                <a:latin typeface="+mn-lt"/>
                <a:ea typeface="+mn-ea"/>
              </a:rPr>
              <a:t>znaczniki</a:t>
            </a:r>
          </a:p>
        </p:txBody>
      </p:sp>
      <p:sp>
        <p:nvSpPr>
          <p:cNvPr id="17" name="AutoShape 28"/>
          <p:cNvSpPr>
            <a:spLocks noChangeArrowheads="1"/>
          </p:cNvSpPr>
          <p:nvPr/>
        </p:nvSpPr>
        <p:spPr bwMode="auto">
          <a:xfrm rot="16200000">
            <a:off x="3883024" y="414754"/>
            <a:ext cx="292100" cy="5613400"/>
          </a:xfrm>
          <a:prstGeom prst="upDownArrow">
            <a:avLst>
              <a:gd name="adj1" fmla="val 38046"/>
              <a:gd name="adj2" fmla="val 123312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3262311" y="2535654"/>
            <a:ext cx="228600" cy="5715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19" name="AutoShape 30"/>
          <p:cNvSpPr>
            <a:spLocks noChangeArrowheads="1"/>
          </p:cNvSpPr>
          <p:nvPr/>
        </p:nvSpPr>
        <p:spPr bwMode="auto">
          <a:xfrm>
            <a:off x="3260724" y="4588699"/>
            <a:ext cx="242887" cy="504000"/>
          </a:xfrm>
          <a:prstGeom prst="upDownArrow">
            <a:avLst>
              <a:gd name="adj1" fmla="val 50000"/>
              <a:gd name="adj2" fmla="val 41569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0" name="AutoShape 31"/>
          <p:cNvSpPr>
            <a:spLocks noChangeArrowheads="1"/>
          </p:cNvSpPr>
          <p:nvPr/>
        </p:nvSpPr>
        <p:spPr bwMode="auto">
          <a:xfrm>
            <a:off x="2490786" y="3273842"/>
            <a:ext cx="190500" cy="1801812"/>
          </a:xfrm>
          <a:prstGeom prst="upArrow">
            <a:avLst>
              <a:gd name="adj1" fmla="val 50000"/>
              <a:gd name="adj2" fmla="val 236458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1" name="AutoShape 32"/>
          <p:cNvSpPr>
            <a:spLocks noChangeArrowheads="1"/>
          </p:cNvSpPr>
          <p:nvPr/>
        </p:nvSpPr>
        <p:spPr bwMode="auto">
          <a:xfrm>
            <a:off x="5534024" y="3323075"/>
            <a:ext cx="228600" cy="5715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2" name="AutoShape 33"/>
          <p:cNvSpPr>
            <a:spLocks noChangeArrowheads="1"/>
          </p:cNvSpPr>
          <p:nvPr/>
        </p:nvSpPr>
        <p:spPr bwMode="auto">
          <a:xfrm>
            <a:off x="5538786" y="2573754"/>
            <a:ext cx="228600" cy="5715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 flipV="1">
            <a:off x="4132261" y="3297654"/>
            <a:ext cx="203200" cy="1774825"/>
          </a:xfrm>
          <a:prstGeom prst="upArrow">
            <a:avLst>
              <a:gd name="adj1" fmla="val 50000"/>
              <a:gd name="adj2" fmla="val 218359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4" name="AutoShape 35"/>
          <p:cNvSpPr>
            <a:spLocks noChangeArrowheads="1"/>
          </p:cNvSpPr>
          <p:nvPr/>
        </p:nvSpPr>
        <p:spPr bwMode="auto">
          <a:xfrm>
            <a:off x="7642224" y="3537385"/>
            <a:ext cx="228600" cy="5715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FF8837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38100" h="38100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>
              <a:latin typeface="+mn-lt"/>
              <a:ea typeface="+mn-ea"/>
            </a:endParaRPr>
          </a:p>
        </p:txBody>
      </p:sp>
      <p:sp>
        <p:nvSpPr>
          <p:cNvPr id="25" name="Text Box 36"/>
          <p:cNvSpPr txBox="1">
            <a:spLocks noChangeArrowheads="1"/>
          </p:cNvSpPr>
          <p:nvPr/>
        </p:nvSpPr>
        <p:spPr bwMode="auto">
          <a:xfrm>
            <a:off x="7138986" y="4180327"/>
            <a:ext cx="1524000" cy="3745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38100"/>
            <a:bevelB w="0" h="0"/>
          </a:sp3d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l-PL" sz="1600">
                <a:latin typeface="+mn-lt"/>
                <a:ea typeface="+mn-ea"/>
              </a:rPr>
              <a:t>we-wy</a:t>
            </a:r>
          </a:p>
        </p:txBody>
      </p:sp>
      <p:sp>
        <p:nvSpPr>
          <p:cNvPr id="26" name="AutoShape 41"/>
          <p:cNvSpPr>
            <a:spLocks/>
          </p:cNvSpPr>
          <p:nvPr/>
        </p:nvSpPr>
        <p:spPr bwMode="auto">
          <a:xfrm>
            <a:off x="3347864" y="1009799"/>
            <a:ext cx="4313238" cy="835025"/>
          </a:xfrm>
          <a:prstGeom prst="borderCallout2">
            <a:avLst>
              <a:gd name="adj1" fmla="val 15324"/>
              <a:gd name="adj2" fmla="val -185"/>
              <a:gd name="adj3" fmla="val 13690"/>
              <a:gd name="adj4" fmla="val -13764"/>
              <a:gd name="adj5" fmla="val 133155"/>
              <a:gd name="adj6" fmla="val -16634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pl-PL" sz="1600">
                <a:solidFill>
                  <a:srgbClr val="000066"/>
                </a:solidFill>
                <a:latin typeface="Corbel" charset="0"/>
              </a:rPr>
              <a:t>Licznik rozkazów zostaje ustawiony</a:t>
            </a:r>
            <a:br>
              <a:rPr lang="pl-PL" sz="1600">
                <a:solidFill>
                  <a:srgbClr val="000066"/>
                </a:solidFill>
                <a:latin typeface="Corbel" charset="0"/>
              </a:rPr>
            </a:br>
            <a:r>
              <a:rPr lang="pl-PL" sz="1600">
                <a:solidFill>
                  <a:srgbClr val="000066"/>
                </a:solidFill>
                <a:latin typeface="Corbel" charset="0"/>
              </a:rPr>
              <a:t>na adres pierwszej instrukcji programu</a:t>
            </a:r>
            <a:br>
              <a:rPr lang="pl-PL" sz="1600">
                <a:solidFill>
                  <a:srgbClr val="000066"/>
                </a:solidFill>
                <a:latin typeface="Corbel" charset="0"/>
              </a:rPr>
            </a:br>
            <a:r>
              <a:rPr lang="pl-PL" sz="1600">
                <a:solidFill>
                  <a:srgbClr val="000066"/>
                </a:solidFill>
                <a:latin typeface="Corbel" charset="0"/>
              </a:rPr>
              <a:t>przechowywanego w pamięci.</a:t>
            </a:r>
          </a:p>
        </p:txBody>
      </p:sp>
      <p:sp>
        <p:nvSpPr>
          <p:cNvPr id="27" name="AutoShape 43"/>
          <p:cNvSpPr>
            <a:spLocks/>
          </p:cNvSpPr>
          <p:nvPr/>
        </p:nvSpPr>
        <p:spPr bwMode="auto">
          <a:xfrm>
            <a:off x="727075" y="5683646"/>
            <a:ext cx="4013200" cy="590550"/>
          </a:xfrm>
          <a:prstGeom prst="borderCallout2">
            <a:avLst>
              <a:gd name="adj1" fmla="val 19356"/>
              <a:gd name="adj2" fmla="val 101898"/>
              <a:gd name="adj3" fmla="val 19356"/>
              <a:gd name="adj4" fmla="val 105500"/>
              <a:gd name="adj5" fmla="val -185110"/>
              <a:gd name="adj6" fmla="val 111352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pl-PL" sz="1600">
                <a:solidFill>
                  <a:srgbClr val="000066"/>
                </a:solidFill>
                <a:latin typeface="Corbel" charset="0"/>
              </a:rPr>
              <a:t>Pierwsza instrukcja pobrana do</a:t>
            </a:r>
            <a:br>
              <a:rPr lang="pl-PL" sz="1600">
                <a:solidFill>
                  <a:srgbClr val="000066"/>
                </a:solidFill>
                <a:latin typeface="Corbel" charset="0"/>
              </a:rPr>
            </a:br>
            <a:r>
              <a:rPr lang="pl-PL" sz="1600">
                <a:solidFill>
                  <a:srgbClr val="000066"/>
                </a:solidFill>
                <a:latin typeface="Corbel" charset="0"/>
              </a:rPr>
              <a:t>rejestru rozkazów i zinterpretowana.</a:t>
            </a:r>
          </a:p>
        </p:txBody>
      </p:sp>
      <p:sp>
        <p:nvSpPr>
          <p:cNvPr id="28" name="AutoShape 45"/>
          <p:cNvSpPr>
            <a:spLocks/>
          </p:cNvSpPr>
          <p:nvPr/>
        </p:nvSpPr>
        <p:spPr bwMode="auto">
          <a:xfrm>
            <a:off x="1087438" y="5716984"/>
            <a:ext cx="4013200" cy="830997"/>
          </a:xfrm>
          <a:prstGeom prst="borderCallout2">
            <a:avLst>
              <a:gd name="adj1" fmla="val 10588"/>
              <a:gd name="adj2" fmla="val 101898"/>
              <a:gd name="adj3" fmla="val 10588"/>
              <a:gd name="adj4" fmla="val 103282"/>
              <a:gd name="adj5" fmla="val -132919"/>
              <a:gd name="adj6" fmla="val 110102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pl-PL" sz="1600" dirty="0">
                <a:solidFill>
                  <a:srgbClr val="000066"/>
                </a:solidFill>
                <a:latin typeface="Corbel" charset="0"/>
              </a:rPr>
              <a:t>W wyniku interpretacji układ sterowania</a:t>
            </a:r>
          </a:p>
          <a:p>
            <a:pPr eaLnBrk="1" hangingPunct="1"/>
            <a:r>
              <a:rPr lang="pl-PL" sz="1600" dirty="0">
                <a:solidFill>
                  <a:srgbClr val="000066"/>
                </a:solidFill>
                <a:latin typeface="Corbel" charset="0"/>
              </a:rPr>
              <a:t>generuje ciąg sygnałów sterujących</a:t>
            </a:r>
          </a:p>
          <a:p>
            <a:pPr eaLnBrk="1" hangingPunct="1"/>
            <a:r>
              <a:rPr lang="pl-PL" sz="1600" dirty="0">
                <a:solidFill>
                  <a:srgbClr val="000066"/>
                </a:solidFill>
                <a:latin typeface="Corbel" charset="0"/>
              </a:rPr>
              <a:t>wykonaniem instrukcji.</a:t>
            </a:r>
          </a:p>
        </p:txBody>
      </p:sp>
      <p:sp>
        <p:nvSpPr>
          <p:cNvPr id="29" name="AutoShape 47"/>
          <p:cNvSpPr>
            <a:spLocks/>
          </p:cNvSpPr>
          <p:nvPr/>
        </p:nvSpPr>
        <p:spPr bwMode="auto">
          <a:xfrm>
            <a:off x="428625" y="4032646"/>
            <a:ext cx="2314575" cy="1079500"/>
          </a:xfrm>
          <a:prstGeom prst="borderCallout2">
            <a:avLst>
              <a:gd name="adj1" fmla="val 8634"/>
              <a:gd name="adj2" fmla="val 103292"/>
              <a:gd name="adj3" fmla="val 8634"/>
              <a:gd name="adj4" fmla="val 116806"/>
              <a:gd name="adj5" fmla="val 99282"/>
              <a:gd name="adj6" fmla="val 137653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pl-PL" sz="1600">
                <a:solidFill>
                  <a:srgbClr val="000066"/>
                </a:solidFill>
                <a:latin typeface="Corbel" charset="0"/>
              </a:rPr>
              <a:t>Układ A-L wykonuje instrukcję</a:t>
            </a:r>
          </a:p>
          <a:p>
            <a:pPr eaLnBrk="1" hangingPunct="1"/>
            <a:r>
              <a:rPr lang="pl-PL" sz="1600">
                <a:solidFill>
                  <a:srgbClr val="000066"/>
                </a:solidFill>
                <a:latin typeface="Corbel" charset="0"/>
              </a:rPr>
              <a:t>wykorzystując rejestry robocze.</a:t>
            </a:r>
          </a:p>
        </p:txBody>
      </p:sp>
      <p:sp>
        <p:nvSpPr>
          <p:cNvPr id="30" name="AutoShape 48"/>
          <p:cNvSpPr>
            <a:spLocks/>
          </p:cNvSpPr>
          <p:nvPr/>
        </p:nvSpPr>
        <p:spPr bwMode="auto">
          <a:xfrm>
            <a:off x="5940152" y="5592142"/>
            <a:ext cx="3131840" cy="1077218"/>
          </a:xfrm>
          <a:prstGeom prst="borderCallout2">
            <a:avLst>
              <a:gd name="adj1" fmla="val 9768"/>
              <a:gd name="adj2" fmla="val -930"/>
              <a:gd name="adj3" fmla="val 8634"/>
              <a:gd name="adj4" fmla="val -12486"/>
              <a:gd name="adj5" fmla="val -10602"/>
              <a:gd name="adj6" fmla="val -13069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pl-PL" sz="1600" dirty="0">
                <a:solidFill>
                  <a:srgbClr val="000066"/>
                </a:solidFill>
                <a:latin typeface="Corbel" charset="0"/>
              </a:rPr>
              <a:t>W zależności od wyniku wykonania instrukcji ustawiane są znaczniki sygnalizujące bieżący stan procesora.</a:t>
            </a:r>
          </a:p>
        </p:txBody>
      </p:sp>
    </p:spTree>
    <p:extLst>
      <p:ext uri="{BB962C8B-B14F-4D97-AF65-F5344CB8AC3E}">
        <p14:creationId xmlns:p14="http://schemas.microsoft.com/office/powerpoint/2010/main" val="134761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827584" y="2852936"/>
            <a:ext cx="7221871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pl-PL" sz="4400" dirty="0">
                <a:solidFill>
                  <a:srgbClr val="C90000"/>
                </a:solidFill>
                <a:latin typeface="Verdana"/>
                <a:cs typeface="Verdana"/>
              </a:rPr>
              <a:t>Zamiast podsumowania</a:t>
            </a:r>
          </a:p>
          <a:p>
            <a:pPr algn="ctr"/>
            <a:endParaRPr lang="pl-PL" sz="4400" dirty="0">
              <a:solidFill>
                <a:srgbClr val="FF0000"/>
              </a:solidFill>
              <a:latin typeface="Verdana"/>
              <a:cs typeface="Verdana"/>
            </a:endParaRPr>
          </a:p>
          <a:p>
            <a:pPr algn="ctr"/>
            <a:r>
              <a:rPr lang="pl-PL" sz="2800" dirty="0">
                <a:solidFill>
                  <a:srgbClr val="C90000"/>
                </a:solidFill>
                <a:latin typeface="Verdana"/>
                <a:cs typeface="Verdana"/>
              </a:rPr>
              <a:t>(kilka uwag o przyszłości)</a:t>
            </a:r>
          </a:p>
        </p:txBody>
      </p:sp>
    </p:spTree>
    <p:extLst>
      <p:ext uri="{BB962C8B-B14F-4D97-AF65-F5344CB8AC3E}">
        <p14:creationId xmlns:p14="http://schemas.microsoft.com/office/powerpoint/2010/main" val="940671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5" name="pole tekstowe 16"/>
          <p:cNvSpPr txBox="1">
            <a:spLocks noChangeArrowheads="1"/>
          </p:cNvSpPr>
          <p:nvPr/>
        </p:nvSpPr>
        <p:spPr bwMode="auto">
          <a:xfrm>
            <a:off x="467544" y="1628800"/>
            <a:ext cx="7632848" cy="281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pl-PL" sz="3200" dirty="0">
                <a:solidFill>
                  <a:srgbClr val="FF0000"/>
                </a:solidFill>
                <a:latin typeface="Verdana"/>
                <a:cs typeface="Verdana"/>
              </a:rPr>
              <a:t>Przyszłość:</a:t>
            </a:r>
          </a:p>
          <a:p>
            <a:pPr marL="457200" indent="-457200" eaLnBrk="1" hangingPunct="1">
              <a:lnSpc>
                <a:spcPct val="120000"/>
              </a:lnSpc>
              <a:buClr>
                <a:schemeClr val="accent2"/>
              </a:buClr>
              <a:buSzPct val="95000"/>
              <a:buFont typeface="Wingdings" charset="2"/>
              <a:buChar char=""/>
            </a:pPr>
            <a:r>
              <a:rPr lang="pl-PL" sz="32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Przewidywalna np.:</a:t>
            </a:r>
          </a:p>
          <a:p>
            <a:pPr marL="1371600" lvl="2" indent="-457200">
              <a:lnSpc>
                <a:spcPct val="120000"/>
              </a:lnSpc>
              <a:buFont typeface="Arial"/>
              <a:buChar char="•"/>
            </a:pPr>
            <a:r>
              <a:rPr lang="pl-PL" sz="28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Wzrost „</a:t>
            </a:r>
            <a:r>
              <a:rPr lang="pl-PL" sz="2800" dirty="0" err="1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Quality</a:t>
            </a:r>
            <a:r>
              <a:rPr lang="pl-PL" sz="28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 of Life</a:t>
            </a:r>
            <a:r>
              <a:rPr lang="ja-JP" altLang="pl-PL" sz="28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”</a:t>
            </a:r>
            <a:endParaRPr lang="pl-PL" altLang="ja-JP" sz="2800" dirty="0">
              <a:solidFill>
                <a:schemeClr val="accent5">
                  <a:lumMod val="75000"/>
                </a:schemeClr>
              </a:solidFill>
              <a:latin typeface="Verdana"/>
              <a:cs typeface="Verdana"/>
            </a:endParaRPr>
          </a:p>
          <a:p>
            <a:pPr marL="1371600" lvl="2" indent="-457200">
              <a:lnSpc>
                <a:spcPct val="120000"/>
              </a:lnSpc>
              <a:buFont typeface="Arial"/>
              <a:buChar char="•"/>
            </a:pPr>
            <a:r>
              <a:rPr lang="pl-PL" altLang="ja-JP" sz="28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Zmiany na rynku pracy</a:t>
            </a:r>
          </a:p>
          <a:p>
            <a:pPr marL="1371600" lvl="2" indent="-457200">
              <a:lnSpc>
                <a:spcPct val="120000"/>
              </a:lnSpc>
              <a:buFont typeface="Arial"/>
              <a:buChar char="•"/>
            </a:pPr>
            <a:r>
              <a:rPr lang="pl-PL" sz="28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Komputery kwantowe</a:t>
            </a:r>
          </a:p>
        </p:txBody>
      </p:sp>
      <p:sp>
        <p:nvSpPr>
          <p:cNvPr id="7" name="pole tekstowe 16"/>
          <p:cNvSpPr txBox="1">
            <a:spLocks noChangeArrowheads="1"/>
          </p:cNvSpPr>
          <p:nvPr/>
        </p:nvSpPr>
        <p:spPr bwMode="auto">
          <a:xfrm>
            <a:off x="467544" y="4725144"/>
            <a:ext cx="7632848" cy="1703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buClr>
                <a:schemeClr val="accent2"/>
              </a:buClr>
              <a:buSzPct val="95000"/>
              <a:buFont typeface="Wingdings" charset="2"/>
              <a:buChar char=""/>
            </a:pPr>
            <a:r>
              <a:rPr lang="pl-PL" sz="32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Nieprzewidywalna:</a:t>
            </a:r>
          </a:p>
          <a:p>
            <a:pPr lvl="1" indent="0">
              <a:lnSpc>
                <a:spcPct val="120000"/>
              </a:lnSpc>
              <a:buClr>
                <a:schemeClr val="accent2"/>
              </a:buClr>
              <a:buSzPct val="95000"/>
            </a:pPr>
            <a:r>
              <a:rPr lang="pl-PL" sz="2800" dirty="0">
                <a:solidFill>
                  <a:srgbClr val="2F5597"/>
                </a:solidFill>
                <a:latin typeface="Verdana"/>
                <a:cs typeface="Verdana"/>
              </a:rPr>
              <a:t>Co w przyszłość przyniesie powstanie sztucznej inteligencji?</a:t>
            </a:r>
          </a:p>
        </p:txBody>
      </p:sp>
    </p:spTree>
    <p:extLst>
      <p:ext uri="{BB962C8B-B14F-4D97-AF65-F5344CB8AC3E}">
        <p14:creationId xmlns:p14="http://schemas.microsoft.com/office/powerpoint/2010/main" val="263411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 wykładu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79512" y="1844824"/>
            <a:ext cx="8712968" cy="4248472"/>
          </a:xfrm>
        </p:spPr>
        <p:txBody>
          <a:bodyPr>
            <a:noAutofit/>
          </a:bodyPr>
          <a:lstStyle/>
          <a:p>
            <a:pPr marL="489204" indent="-457200">
              <a:buSzPct val="95000"/>
              <a:defRPr/>
            </a:pP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</a:t>
            </a:r>
            <a:b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- o historii i „karierze”  komputerów</a:t>
            </a:r>
            <a:b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pl-PL" sz="2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89204" indent="-457200">
              <a:buSzPct val="95000"/>
              <a:defRPr/>
            </a:pP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Paradygmat komputera</a:t>
            </a:r>
            <a:b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- o zasadzie działania</a:t>
            </a:r>
          </a:p>
          <a:p>
            <a:pPr marL="374904" indent="-342900">
              <a:buSzPct val="95000"/>
              <a:buNone/>
              <a:defRPr/>
            </a:pPr>
            <a:endParaRPr lang="pl-PL" sz="2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89204" indent="-457200">
              <a:buSzPct val="95000"/>
              <a:defRPr/>
            </a:pP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Zamiast podsumowania </a:t>
            </a:r>
            <a:b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2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- kilka uwag o przyszłość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62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/>
                <a:ea typeface="Verdana" panose="020B0604030504040204" pitchFamily="34" charset="0"/>
                <a:cs typeface="Verdana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pic>
        <p:nvPicPr>
          <p:cNvPr id="6" name="Obraz 5">
            <a:hlinkClick r:id="rId4"/>
            <a:extLst>
              <a:ext uri="{FF2B5EF4-FFF2-40B4-BE49-F238E27FC236}">
                <a16:creationId xmlns:a16="http://schemas.microsoft.com/office/drawing/2014/main" id="{AED1D22A-BE67-C14E-953B-8F88C0A262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9551"/>
          <a:stretch/>
        </p:blipFill>
        <p:spPr>
          <a:xfrm>
            <a:off x="3279663" y="1219200"/>
            <a:ext cx="5864337" cy="551723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B6C6471-1EC7-BF49-8663-856927601C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2204864"/>
            <a:ext cx="2472709" cy="2524584"/>
          </a:xfrm>
          <a:prstGeom prst="rect">
            <a:avLst/>
          </a:prstGeom>
        </p:spPr>
      </p:pic>
      <p:pic>
        <p:nvPicPr>
          <p:cNvPr id="11" name="Obraz 10">
            <a:hlinkClick r:id="rId7"/>
            <a:extLst>
              <a:ext uri="{FF2B5EF4-FFF2-40B4-BE49-F238E27FC236}">
                <a16:creationId xmlns:a16="http://schemas.microsoft.com/office/drawing/2014/main" id="{DD67BAB3-DEEC-0B4D-B3DF-0957FA167A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812" y="5013176"/>
            <a:ext cx="1526311" cy="95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09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Podsumowanie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8" name="pole tekstowe 12"/>
          <p:cNvSpPr txBox="1">
            <a:spLocks noChangeArrowheads="1"/>
          </p:cNvSpPr>
          <p:nvPr/>
        </p:nvSpPr>
        <p:spPr bwMode="auto">
          <a:xfrm>
            <a:off x="3923928" y="1628800"/>
            <a:ext cx="4857383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r>
              <a:rPr kumimoji="0" lang="pl-PL" dirty="0">
                <a:solidFill>
                  <a:schemeClr val="accent1">
                    <a:lumMod val="50000"/>
                  </a:schemeClr>
                </a:solidFill>
                <a:latin typeface="Verdana"/>
                <a:cs typeface="Verdana"/>
              </a:rPr>
              <a:t>O tej przyszłości zdecyduje człowiek, jego wiedza. </a:t>
            </a:r>
          </a:p>
          <a:p>
            <a:endParaRPr kumimoji="0" lang="pl-PL" dirty="0">
              <a:solidFill>
                <a:schemeClr val="accent1">
                  <a:lumMod val="50000"/>
                </a:schemeClr>
              </a:solidFill>
              <a:latin typeface="Verdana"/>
              <a:cs typeface="Verdana"/>
            </a:endParaRPr>
          </a:p>
          <a:p>
            <a:r>
              <a:rPr lang="pl-PL" dirty="0">
                <a:solidFill>
                  <a:srgbClr val="CC0000"/>
                </a:solidFill>
                <a:latin typeface="Verdana"/>
                <a:cs typeface="Verdana"/>
              </a:rPr>
              <a:t>Nowoczesna edukacja</a:t>
            </a:r>
            <a:r>
              <a:rPr lang="pl-PL" dirty="0">
                <a:latin typeface="Verdana"/>
                <a:cs typeface="Verdana"/>
              </a:rPr>
              <a:t>, </a:t>
            </a:r>
            <a:r>
              <a:rPr lang="pl-PL" dirty="0">
                <a:solidFill>
                  <a:srgbClr val="2F5597"/>
                </a:solidFill>
                <a:latin typeface="Verdana"/>
                <a:cs typeface="Verdana"/>
              </a:rPr>
              <a:t>począwszy od szkoły ponadpodstawowej po szkoły wyższe musi zapewnić uzyskanie kwalifikacji umożliwiających podjęcie nowych wyzwań. </a:t>
            </a:r>
            <a:br>
              <a:rPr lang="pl-PL" dirty="0">
                <a:solidFill>
                  <a:srgbClr val="2F5597"/>
                </a:solidFill>
                <a:latin typeface="Verdana"/>
                <a:cs typeface="Verdana"/>
              </a:rPr>
            </a:br>
            <a:endParaRPr kumimoji="0" lang="pl-PL" dirty="0">
              <a:solidFill>
                <a:schemeClr val="accent1">
                  <a:lumMod val="50000"/>
                </a:schemeClr>
              </a:solidFill>
              <a:latin typeface="Verdana"/>
              <a:cs typeface="Verdana"/>
            </a:endParaRPr>
          </a:p>
          <a:p>
            <a:r>
              <a:rPr kumimoji="0" lang="pl-PL" dirty="0">
                <a:solidFill>
                  <a:schemeClr val="accent1">
                    <a:lumMod val="50000"/>
                  </a:schemeClr>
                </a:solidFill>
                <a:latin typeface="Verdana"/>
                <a:cs typeface="Verdana"/>
              </a:rPr>
              <a:t>Człowiek jest kluczem do sukcesu.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42659"/>
            <a:ext cx="3214687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20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5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07504" y="1700808"/>
            <a:ext cx="8784976" cy="2304256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buSzPct val="95000"/>
            </a:pPr>
            <a:r>
              <a:rPr lang="pl-PL" sz="24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Coraz częściej porównuje się </a:t>
            </a:r>
            <a: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  <a:t>umiejętność korzystania </a:t>
            </a:r>
            <a:b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</a:br>
            <a: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  <a:t>z komputera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 do tak fundamentalnych umiejętności jak czytanie, pisanie czy arytmetyka, umiejętności których posiadanie jest podstawą wszelkiego działania w świecie współczesnym.</a:t>
            </a:r>
          </a:p>
          <a:p>
            <a:pPr marL="0" indent="0"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07504" y="4077072"/>
            <a:ext cx="8640960" cy="21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>
              <a:lnSpc>
                <a:spcPts val="3200"/>
              </a:lnSpc>
              <a:buClr>
                <a:schemeClr val="accent2"/>
              </a:buClr>
              <a:buSzPct val="95000"/>
              <a:buFont typeface="Wingdings" charset="2"/>
              <a:buChar char=""/>
            </a:pPr>
            <a:r>
              <a:rPr lang="pl-PL" sz="24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Dziś nikt już nie kwestionuje, że motorem rozwoju  są inwestycje w infrastrukturę teleinformatyczną (dostęp do Internetu, informatyzacja przedsiębiorstw i administracji publicznej, itp.) oraz umiejętności jej </a:t>
            </a:r>
            <a: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  <a:t>twórczego wykorzystania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9872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Rectangle 2"/>
          <p:cNvSpPr>
            <a:spLocks noGrp="1"/>
          </p:cNvSpPr>
          <p:nvPr>
            <p:ph type="body" idx="1"/>
          </p:nvPr>
        </p:nvSpPr>
        <p:spPr>
          <a:xfrm>
            <a:off x="107504" y="2132856"/>
            <a:ext cx="3025031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2400" dirty="0">
                <a:solidFill>
                  <a:schemeClr val="accent5">
                    <a:lumMod val="50000"/>
                  </a:schemeClr>
                </a:solidFill>
              </a:rPr>
              <a:t>Od kilku lat WEF przygotowuje Global Information Technology Report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sz="2400" dirty="0">
                <a:solidFill>
                  <a:schemeClr val="accent5">
                    <a:lumMod val="50000"/>
                  </a:schemeClr>
                </a:solidFill>
              </a:rPr>
              <a:t>(Globalny Raport Informatyczny),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sz="2400" dirty="0">
                <a:solidFill>
                  <a:schemeClr val="accent5">
                    <a:lumMod val="50000"/>
                  </a:schemeClr>
                </a:solidFill>
              </a:rPr>
              <a:t>w którym publikuje zestawienie NRI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sz="2400" dirty="0">
                <a:solidFill>
                  <a:schemeClr val="accent5">
                    <a:lumMod val="50000"/>
                  </a:schemeClr>
                </a:solidFill>
              </a:rPr>
              <a:t>Network Readiness Index), czyli indeks gotowości sieciowej. 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1426"/>
          <a:stretch/>
        </p:blipFill>
        <p:spPr>
          <a:xfrm>
            <a:off x="2987824" y="1772816"/>
            <a:ext cx="5022546" cy="4320480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59351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5496" y="2132856"/>
            <a:ext cx="8640960" cy="2664296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0" indent="0">
              <a:lnSpc>
                <a:spcPts val="32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pl-PL" sz="2400" dirty="0">
                <a:solidFill>
                  <a:schemeClr val="accent5">
                    <a:lumMod val="50000"/>
                  </a:schemeClr>
                </a:solidFill>
                <a:latin typeface="Verdana"/>
                <a:cs typeface="Verdana"/>
              </a:rPr>
              <a:t>Transformacja społeczeństwa przez rewolucję naukową XIX i XX wieku zostanie wkrótce przyćmiona przez jeszcze dalej idące zmiany, wyrastające z naszych rosnących możliwości zrozumienia złożonych mechanizmów, które leżą w centrum zainteresowania człowieka.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6" name="Prostokąt 13"/>
          <p:cNvSpPr>
            <a:spLocks noChangeArrowheads="1"/>
          </p:cNvSpPr>
          <p:nvPr/>
        </p:nvSpPr>
        <p:spPr bwMode="auto">
          <a:xfrm>
            <a:off x="107504" y="1700808"/>
            <a:ext cx="56166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l-PL" sz="2000" dirty="0">
                <a:solidFill>
                  <a:srgbClr val="FF0000"/>
                </a:solidFill>
              </a:rPr>
              <a:t>Murray Gell-Mann (Nobel 1969 za teorię kwarków)</a:t>
            </a:r>
            <a:endParaRPr lang="pl-PL" sz="2000" dirty="0">
              <a:latin typeface="Corbel" pitchFamily="34" charset="0"/>
            </a:endParaRPr>
          </a:p>
        </p:txBody>
      </p:sp>
      <p:sp>
        <p:nvSpPr>
          <p:cNvPr id="7" name="Prostokąt 6"/>
          <p:cNvSpPr>
            <a:spLocks noChangeArrowheads="1"/>
          </p:cNvSpPr>
          <p:nvPr/>
        </p:nvSpPr>
        <p:spPr bwMode="auto">
          <a:xfrm>
            <a:off x="467544" y="3068960"/>
            <a:ext cx="8424936" cy="21373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Wingdings" pitchFamily="2" charset="2"/>
              <a:buNone/>
            </a:pPr>
            <a:r>
              <a:rPr lang="pl-PL" sz="2400" dirty="0">
                <a:latin typeface="Verdana"/>
                <a:cs typeface="Verdana"/>
              </a:rPr>
              <a:t>Bazą technologiczną tej nowej rewolucji będą niewyobrażalnie potężne komputery razem </a:t>
            </a:r>
            <a:br>
              <a:rPr lang="pl-PL" sz="2400" dirty="0">
                <a:latin typeface="Verdana"/>
                <a:cs typeface="Verdana"/>
              </a:rPr>
            </a:br>
            <a:r>
              <a:rPr lang="pl-PL" sz="2400" dirty="0">
                <a:latin typeface="Verdana"/>
                <a:cs typeface="Verdana"/>
              </a:rPr>
              <a:t>z narzędziami matematycznymi i eksperymentalnymi oraz oprogramowaniem, które jest niezbędne by zrozumieć układy złożone... </a:t>
            </a:r>
          </a:p>
        </p:txBody>
      </p:sp>
      <p:sp>
        <p:nvSpPr>
          <p:cNvPr id="8" name="Prostokąt 7"/>
          <p:cNvSpPr>
            <a:spLocks noChangeArrowheads="1"/>
          </p:cNvSpPr>
          <p:nvPr/>
        </p:nvSpPr>
        <p:spPr bwMode="auto">
          <a:xfrm>
            <a:off x="821754" y="3933056"/>
            <a:ext cx="8286750" cy="21373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200"/>
              </a:lnSpc>
              <a:buFont typeface="Wingdings" pitchFamily="2" charset="2"/>
              <a:buNone/>
            </a:pPr>
            <a:r>
              <a:rPr lang="pl-PL" sz="2400" dirty="0">
                <a:solidFill>
                  <a:srgbClr val="203864"/>
                </a:solidFill>
                <a:latin typeface="Verdana"/>
                <a:cs typeface="Verdana"/>
              </a:rPr>
              <a:t>Przykładami adaptujących się, złożonych systemów jest ewolucja biologiczna, uczenie się i procesy neuronalne, inteligentne komputery, chemia białek, znaczna część  medycyny, zachowanie się ludzi </a:t>
            </a:r>
            <a:br>
              <a:rPr lang="pl-PL" sz="2400" dirty="0">
                <a:solidFill>
                  <a:srgbClr val="203864"/>
                </a:solidFill>
                <a:latin typeface="Verdana"/>
                <a:cs typeface="Verdana"/>
              </a:rPr>
            </a:br>
            <a:r>
              <a:rPr lang="pl-PL" sz="2400" dirty="0">
                <a:solidFill>
                  <a:srgbClr val="203864"/>
                </a:solidFill>
                <a:latin typeface="Verdana"/>
                <a:cs typeface="Verdana"/>
              </a:rPr>
              <a:t>i ekonomia. </a:t>
            </a:r>
          </a:p>
        </p:txBody>
      </p:sp>
    </p:spTree>
    <p:extLst>
      <p:ext uri="{BB962C8B-B14F-4D97-AF65-F5344CB8AC3E}">
        <p14:creationId xmlns:p14="http://schemas.microsoft.com/office/powerpoint/2010/main" val="291195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graphicFrame>
        <p:nvGraphicFramePr>
          <p:cNvPr id="9" name="Group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003191"/>
              </p:ext>
            </p:extLst>
          </p:nvPr>
        </p:nvGraphicFramePr>
        <p:xfrm>
          <a:off x="179512" y="2564904"/>
          <a:ext cx="8640960" cy="353724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729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3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92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7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924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lata 60-te</a:t>
                      </a:r>
                      <a:endParaRPr kumimoji="0" lang="pl-PL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lata 70-te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lata 80-te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lata 90-te</a:t>
                      </a:r>
                      <a:endParaRPr kumimoji="0" lang="pl-PL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...</a:t>
                      </a:r>
                      <a:endParaRPr kumimoji="0" lang="pl-PL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informatycy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specjaliści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pojedyncze osoby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grupy osób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wszyscy (?)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pliki wsadowe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wielodostęp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PC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sieć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sieć bezprzewo-dowa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bardzo ograniczona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centra obliczeniowe</a:t>
                      </a:r>
                      <a:endParaRPr kumimoji="0" lang="pl-PL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biurko (praca)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praca, dom, szkoła</a:t>
                      </a:r>
                      <a:endParaRPr kumimoji="0" lang="pl-PL" sz="1800" b="1" i="0" u="none" strike="noStrike" cap="none" normalizeH="0" baseline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Verdana"/>
                          <a:cs typeface="Verdana"/>
                        </a:rPr>
                        <a:t>wszędzie (?)</a:t>
                      </a:r>
                      <a:endParaRPr kumimoji="0" lang="pl-PL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Verdana"/>
                        <a:cs typeface="Verdana"/>
                      </a:endParaRPr>
                    </a:p>
                  </a:txBody>
                  <a:tcPr anchor="ctr" horzOverflow="overflow"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179512" y="1700808"/>
            <a:ext cx="72339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dirty="0">
                <a:solidFill>
                  <a:srgbClr val="FF0000"/>
                </a:solidFill>
                <a:latin typeface="Verdana"/>
                <a:cs typeface="Verdana"/>
              </a:rPr>
              <a:t>Kariera komputerów – kiedy, kto, jak, gdzie ?</a:t>
            </a:r>
          </a:p>
        </p:txBody>
      </p:sp>
      <p:pic>
        <p:nvPicPr>
          <p:cNvPr id="11" name="Picture 3" descr="C:\Program Files\Microsoft Office\MEDIA\CAGCAT10\j0293236.wm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424" y="6237312"/>
            <a:ext cx="596900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549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755576" y="1744211"/>
            <a:ext cx="4027513" cy="471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0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/>
              </a:rPr>
              <a:t>Nauki komputerowe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Matematyka komputerowa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Fizyka komputerowa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Chemia komputerowa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Biologia i biocybernetyka komputerowa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Nauki o poznaniu (</a:t>
            </a:r>
            <a:r>
              <a:rPr lang="pl-PL" sz="140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cognitive</a:t>
            </a: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pl-PL" sz="140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sciences</a:t>
            </a: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Lingwistyka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Psychologia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Ekonomia komputerowa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Nauki humanistyczne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Historia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Archeologia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Geografia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Filozofia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Komputery w badaniach literackich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Nauki prawnicze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Nauki rolnicze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Nauki komputerowe "właściwe</a:t>
            </a:r>
            <a:r>
              <a:rPr lang="pl-PL" sz="1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"</a:t>
            </a:r>
            <a:endParaRPr lang="pl-PL" sz="1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5220072" y="5445224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C00000"/>
                </a:solidFill>
              </a:rPr>
              <a:t>Więcej o naukach komputerowych</a:t>
            </a:r>
          </a:p>
          <a:p>
            <a:r>
              <a:rPr lang="pl-PL" sz="1200" dirty="0"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http://wwwold.fizyka.umk.pl/~duch/Wyklady/komput/w02/naukik.html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Wstęp - o historii i „karierze” komputerów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899592" y="4941168"/>
            <a:ext cx="74342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Aft>
                <a:spcPts val="1800"/>
              </a:spcAft>
            </a:pPr>
            <a:r>
              <a:rPr lang="pl-PL" sz="3600" dirty="0">
                <a:solidFill>
                  <a:srgbClr val="C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Zasadza działania komputera</a:t>
            </a:r>
          </a:p>
          <a:p>
            <a:pPr algn="ctr" eaLnBrk="1" hangingPunct="1">
              <a:spcAft>
                <a:spcPts val="1800"/>
              </a:spcAft>
            </a:pPr>
            <a:r>
              <a:rPr lang="pl-PL" sz="20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(krótka lekcja dla wszystkich)</a:t>
            </a:r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1259632" y="2852936"/>
            <a:ext cx="676875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pl-PL" sz="2000" dirty="0">
                <a:latin typeface="Verdana"/>
                <a:cs typeface="Verdana"/>
              </a:rPr>
              <a:t>Paradygmat  to zbiór podstawowych pojęć, teorii </a:t>
            </a:r>
            <a:br>
              <a:rPr lang="pl-PL" sz="2000" dirty="0">
                <a:latin typeface="Verdana"/>
                <a:cs typeface="Verdana"/>
              </a:rPr>
            </a:br>
            <a:r>
              <a:rPr lang="pl-PL" sz="2000" dirty="0">
                <a:latin typeface="Verdana"/>
                <a:cs typeface="Verdana"/>
              </a:rPr>
              <a:t>i koncepcji tworzących podstawy danej dziedziny; dostarczających modelowych rozwiązań.</a:t>
            </a:r>
          </a:p>
        </p:txBody>
      </p:sp>
      <p:cxnSp>
        <p:nvCxnSpPr>
          <p:cNvPr id="13" name="Łącznik prosty 12"/>
          <p:cNvCxnSpPr>
            <a:cxnSpLocks noChangeShapeType="1"/>
          </p:cNvCxnSpPr>
          <p:nvPr/>
        </p:nvCxnSpPr>
        <p:spPr bwMode="auto">
          <a:xfrm>
            <a:off x="542405" y="4369668"/>
            <a:ext cx="8286750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130000" dist="101600" dir="2700000" algn="tl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10145" y="1916832"/>
            <a:ext cx="7434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Aft>
                <a:spcPts val="1800"/>
              </a:spcAft>
            </a:pPr>
            <a:r>
              <a:rPr lang="pl-PL" sz="3600" b="1" dirty="0">
                <a:solidFill>
                  <a:srgbClr val="C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PARADYGMAT KOMPUTERA</a:t>
            </a:r>
          </a:p>
        </p:txBody>
      </p:sp>
    </p:spTree>
    <p:extLst>
      <p:ext uri="{BB962C8B-B14F-4D97-AF65-F5344CB8AC3E}">
        <p14:creationId xmlns:p14="http://schemas.microsoft.com/office/powerpoint/2010/main" val="30752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Zasada działania komputera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83" y="116792"/>
            <a:ext cx="911617" cy="14400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23528" y="2060848"/>
            <a:ext cx="8496944" cy="17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pl-PL" sz="3600" dirty="0">
                <a:solidFill>
                  <a:srgbClr val="FF0000"/>
                </a:solidFill>
                <a:latin typeface="Verdana"/>
                <a:cs typeface="Verdana"/>
              </a:rPr>
              <a:t>Idea</a:t>
            </a:r>
            <a:r>
              <a:rPr lang="pl-PL" sz="3600" dirty="0">
                <a:latin typeface="Verdana"/>
                <a:cs typeface="Verdana"/>
              </a:rPr>
              <a:t>: </a:t>
            </a:r>
            <a:r>
              <a:rPr lang="pl-PL" sz="3600" u="sng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Rozkazy</a:t>
            </a:r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 mogą mieć tę samą postać co </a:t>
            </a:r>
            <a:r>
              <a:rPr lang="pl-PL" sz="3600" u="sng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dane</a:t>
            </a:r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 i mogą być razem </a:t>
            </a:r>
            <a:br>
              <a:rPr lang="pl-PL" sz="36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</a:br>
            <a:r>
              <a:rPr lang="pl-PL" sz="3600" dirty="0">
                <a:solidFill>
                  <a:schemeClr val="accent5">
                    <a:lumMod val="75000"/>
                  </a:schemeClr>
                </a:solidFill>
                <a:latin typeface="Verdana"/>
                <a:cs typeface="Verdana"/>
              </a:rPr>
              <a:t>z nimi przechowywane w pamięci.</a:t>
            </a:r>
          </a:p>
        </p:txBody>
      </p:sp>
      <p:sp>
        <p:nvSpPr>
          <p:cNvPr id="8" name="AutoShape 25"/>
          <p:cNvSpPr>
            <a:spLocks/>
          </p:cNvSpPr>
          <p:nvPr/>
        </p:nvSpPr>
        <p:spPr bwMode="auto">
          <a:xfrm>
            <a:off x="2339752" y="4869160"/>
            <a:ext cx="6408712" cy="1569660"/>
          </a:xfrm>
          <a:prstGeom prst="borderCallout2">
            <a:avLst>
              <a:gd name="adj1" fmla="val 9523"/>
              <a:gd name="adj2" fmla="val -1727"/>
              <a:gd name="adj3" fmla="val 9523"/>
              <a:gd name="adj4" fmla="val -15176"/>
              <a:gd name="adj5" fmla="val -177286"/>
              <a:gd name="adj6" fmla="val 2170"/>
            </a:avLst>
          </a:prstGeom>
          <a:solidFill>
            <a:schemeClr val="accent5">
              <a:lumMod val="60000"/>
              <a:lumOff val="40000"/>
            </a:schemeClr>
          </a:solidFill>
          <a:ln w="22225" cmpd="sng">
            <a:solidFill>
              <a:schemeClr val="accent5">
                <a:lumMod val="50000"/>
              </a:schemeClr>
            </a:solidFill>
            <a:headEnd/>
            <a:tailEnd/>
          </a:ln>
          <a:scene3d>
            <a:camera prst="perspectiveRelaxedModerately"/>
            <a:lightRig rig="threeP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2400" dirty="0">
                <a:solidFill>
                  <a:srgbClr val="000099"/>
                </a:solidFill>
                <a:latin typeface="Verdana"/>
                <a:ea typeface="+mn-ea"/>
                <a:cs typeface="Verdana"/>
              </a:rPr>
              <a:t>służące do przesyłania informacji: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l-PL" sz="2400" dirty="0">
                <a:solidFill>
                  <a:srgbClr val="000099"/>
                </a:solidFill>
                <a:latin typeface="Verdana"/>
                <a:ea typeface="+mn-ea"/>
                <a:cs typeface="Verdana"/>
              </a:rPr>
              <a:t>arytmetyczno-logicznych</a:t>
            </a:r>
            <a:endParaRPr lang="pl-PL" sz="2400" dirty="0">
              <a:solidFill>
                <a:srgbClr val="000099"/>
              </a:solidFill>
              <a:latin typeface="Verdana"/>
              <a:cs typeface="Verdana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l-PL" sz="2400" dirty="0">
                <a:solidFill>
                  <a:srgbClr val="000099"/>
                </a:solidFill>
                <a:latin typeface="Verdana"/>
                <a:ea typeface="+mn-ea"/>
                <a:cs typeface="Verdana"/>
              </a:rPr>
              <a:t>sterujących (wykonaniem programu)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l-PL" sz="2400" dirty="0">
                <a:solidFill>
                  <a:srgbClr val="000099"/>
                </a:solidFill>
                <a:latin typeface="Verdana"/>
                <a:ea typeface="+mn-ea"/>
                <a:cs typeface="Verdana"/>
              </a:rPr>
              <a:t>wejścia-wyjścia</a:t>
            </a:r>
          </a:p>
        </p:txBody>
      </p:sp>
    </p:spTree>
    <p:extLst>
      <p:ext uri="{BB962C8B-B14F-4D97-AF65-F5344CB8AC3E}">
        <p14:creationId xmlns:p14="http://schemas.microsoft.com/office/powerpoint/2010/main" val="219772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rketingPlan_TP10107969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D836527-750F-4A79-BA9E-EA0ED8B222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1108</Words>
  <Application>Microsoft Office PowerPoint</Application>
  <PresentationFormat>Pokaz na ekranie (4:3)</PresentationFormat>
  <Paragraphs>218</Paragraphs>
  <Slides>21</Slides>
  <Notes>21</Notes>
  <HiddenSlides>0</HiddenSlides>
  <MMClips>0</MMClips>
  <ScaleCrop>false</ScaleCrop>
  <HeadingPairs>
    <vt:vector size="8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2</vt:i4>
      </vt:variant>
      <vt:variant>
        <vt:lpstr>Tytuły slajdów</vt:lpstr>
      </vt:variant>
      <vt:variant>
        <vt:i4>21</vt:i4>
      </vt:variant>
    </vt:vector>
  </HeadingPairs>
  <TitlesOfParts>
    <vt:vector size="32" baseType="lpstr">
      <vt:lpstr>Arial</vt:lpstr>
      <vt:lpstr>Calibri</vt:lpstr>
      <vt:lpstr>Corbel</vt:lpstr>
      <vt:lpstr>Times New Roman</vt:lpstr>
      <vt:lpstr>Tw Cen MT</vt:lpstr>
      <vt:lpstr>Verdana</vt:lpstr>
      <vt:lpstr>Wingdings</vt:lpstr>
      <vt:lpstr>Wingdings 2</vt:lpstr>
      <vt:lpstr>MarketingPlan_TP10107969</vt:lpstr>
      <vt:lpstr>Document</vt:lpstr>
      <vt:lpstr>Dokument</vt:lpstr>
      <vt:lpstr>Prezentacja programu PowerPoint</vt:lpstr>
      <vt:lpstr>Plan wykładu</vt:lpstr>
      <vt:lpstr>Wstęp - o historii i „karierze” komputerów</vt:lpstr>
      <vt:lpstr>Wstęp - o historii i „karierze” komputerów</vt:lpstr>
      <vt:lpstr>Wstęp - o historii i „karierze” komputerów</vt:lpstr>
      <vt:lpstr>Wstęp - o historii i „karierze” komputerów</vt:lpstr>
      <vt:lpstr>Wstęp - o historii i „karierze” komputerów</vt:lpstr>
      <vt:lpstr>Wstęp - o historii i „karierze” komputerów</vt:lpstr>
      <vt:lpstr>Zasada działania komputera</vt:lpstr>
      <vt:lpstr>Zasada działania komputera</vt:lpstr>
      <vt:lpstr>Zasada działania komputera</vt:lpstr>
      <vt:lpstr>Zasada działania komputera</vt:lpstr>
      <vt:lpstr>Zasada działania komputera</vt:lpstr>
      <vt:lpstr>Zasada działania komputera</vt:lpstr>
      <vt:lpstr>Zasada działania komputera</vt:lpstr>
      <vt:lpstr>Zasada działania komputera</vt:lpstr>
      <vt:lpstr>Zasada działania komputera</vt:lpstr>
      <vt:lpstr>Podsumowanie</vt:lpstr>
      <vt:lpstr>Podsumowanie</vt:lpstr>
      <vt:lpstr>Podsumowanie</vt:lpstr>
      <vt:lpstr>Podsumowanie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2014-10-21T06:48:10Z</dcterms:created>
  <dcterms:modified xsi:type="dcterms:W3CDTF">2020-04-26T11:53:30Z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TC101079699990</vt:lpwstr>
  </property>
</Properties>
</file>