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49" r:id="rId1"/>
  </p:sldMasterIdLst>
  <p:notesMasterIdLst>
    <p:notesMasterId r:id="rId45"/>
  </p:notesMasterIdLst>
  <p:sldIdLst>
    <p:sldId id="256" r:id="rId2"/>
    <p:sldId id="257" r:id="rId3"/>
    <p:sldId id="296" r:id="rId4"/>
    <p:sldId id="298" r:id="rId5"/>
    <p:sldId id="295" r:id="rId6"/>
    <p:sldId id="258" r:id="rId7"/>
    <p:sldId id="259" r:id="rId8"/>
    <p:sldId id="301" r:id="rId9"/>
    <p:sldId id="261" r:id="rId10"/>
    <p:sldId id="267" r:id="rId11"/>
    <p:sldId id="268" r:id="rId12"/>
    <p:sldId id="299" r:id="rId13"/>
    <p:sldId id="302" r:id="rId14"/>
    <p:sldId id="303" r:id="rId15"/>
    <p:sldId id="304" r:id="rId16"/>
    <p:sldId id="305" r:id="rId17"/>
    <p:sldId id="306" r:id="rId18"/>
    <p:sldId id="294" r:id="rId19"/>
    <p:sldId id="293" r:id="rId20"/>
    <p:sldId id="260" r:id="rId21"/>
    <p:sldId id="264" r:id="rId22"/>
    <p:sldId id="266" r:id="rId23"/>
    <p:sldId id="270" r:id="rId24"/>
    <p:sldId id="262" r:id="rId25"/>
    <p:sldId id="269" r:id="rId26"/>
    <p:sldId id="271" r:id="rId27"/>
    <p:sldId id="273" r:id="rId28"/>
    <p:sldId id="274" r:id="rId29"/>
    <p:sldId id="272" r:id="rId30"/>
    <p:sldId id="307" r:id="rId31"/>
    <p:sldId id="276" r:id="rId32"/>
    <p:sldId id="308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5" r:id="rId41"/>
    <p:sldId id="286" r:id="rId42"/>
    <p:sldId id="291" r:id="rId43"/>
    <p:sldId id="292" r:id="rId44"/>
  </p:sldIdLst>
  <p:sldSz cx="10680700" cy="7556500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0">
          <p15:clr>
            <a:srgbClr val="A4A3A4"/>
          </p15:clr>
        </p15:guide>
        <p15:guide id="2" pos="33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1" autoAdjust="0"/>
    <p:restoredTop sz="90888"/>
  </p:normalViewPr>
  <p:slideViewPr>
    <p:cSldViewPr>
      <p:cViewPr varScale="1">
        <p:scale>
          <a:sx n="97" d="100"/>
          <a:sy n="97" d="100"/>
        </p:scale>
        <p:origin x="234" y="84"/>
      </p:cViewPr>
      <p:guideLst>
        <p:guide orient="horz" pos="2380"/>
        <p:guide pos="33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>
            <a:extLst>
              <a:ext uri="{FF2B5EF4-FFF2-40B4-BE49-F238E27FC236}">
                <a16:creationId xmlns:a16="http://schemas.microsoft.com/office/drawing/2014/main" id="{06A0C7C5-2EB7-F948-9461-A97F80AF1C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C5978AA-1EC6-B048-B87B-74E54C290E96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l-PL" noProof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altLang="pl-PL" noProof="0">
                <a:sym typeface="Helvetica Neue" charset="0"/>
              </a:rPr>
              <a:t>Second level</a:t>
            </a:r>
          </a:p>
          <a:p>
            <a:pPr lvl="2"/>
            <a:r>
              <a:rPr lang="en-US" altLang="pl-PL" noProof="0">
                <a:sym typeface="Helvetica Neue" charset="0"/>
              </a:rPr>
              <a:t>Third level</a:t>
            </a:r>
          </a:p>
          <a:p>
            <a:pPr lvl="3"/>
            <a:r>
              <a:rPr lang="en-US" altLang="pl-PL" noProof="0">
                <a:sym typeface="Helvetica Neue" charset="0"/>
              </a:rPr>
              <a:t>Fourth level</a:t>
            </a:r>
          </a:p>
          <a:p>
            <a:pPr lvl="4"/>
            <a:r>
              <a:rPr lang="en-US" altLang="pl-PL" noProof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1pPr>
    <a:lvl2pPr indent="2286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2pPr>
    <a:lvl3pPr indent="4572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3pPr>
    <a:lvl4pPr indent="6858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4pPr>
    <a:lvl5pPr indent="9144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panose="02000503000000020004" pitchFamily="2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335088" y="1236663"/>
            <a:ext cx="8010525" cy="2630487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35088" y="3968750"/>
            <a:ext cx="8010525" cy="18240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6CCE2C6-A63A-2E42-92FE-9885F27D44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E541F-9A57-B146-A182-B492CE2E8F08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547949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13" y="401638"/>
            <a:ext cx="9210675" cy="1460500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735013" y="2011363"/>
            <a:ext cx="9210675" cy="4794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8437BD2-9EBD-8649-8817-9E8456821F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9D090-8F60-2C4C-9BEE-92CC78F20E04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2053253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643813" y="401638"/>
            <a:ext cx="2301875" cy="6403975"/>
          </a:xfrm>
          <a:prstGeom prst="rect">
            <a:avLst/>
          </a:prstGeo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735013" y="401638"/>
            <a:ext cx="6756400" cy="6403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9E4015C-FED5-5B4D-A86A-6F1612F78D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C6BDD-853E-D446-9C9D-D9455F54ED11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867204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13" y="401638"/>
            <a:ext cx="9210675" cy="1460500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35013" y="2011363"/>
            <a:ext cx="9210675" cy="4794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141D998-06F5-9547-A7D1-DB9E3AC654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73D9-6643-0244-BD4D-FCB2AAEA9A7E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386959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8663" y="1884363"/>
            <a:ext cx="9212262" cy="31432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8663" y="5056188"/>
            <a:ext cx="9212262" cy="1654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9436B8F-1E5E-AC48-8BBC-CB99D7C991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3DE51-0E86-6B4A-87B6-6B1AB3A836FE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96170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13" y="401638"/>
            <a:ext cx="9210675" cy="1460500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735013" y="2011363"/>
            <a:ext cx="4529137" cy="4794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416550" y="2011363"/>
            <a:ext cx="4529138" cy="4794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B0B84ED-B74D-6E4C-AD51-6A01947ED5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03189-6B16-A447-A82A-87F6032131ED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27153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13" y="401638"/>
            <a:ext cx="9212262" cy="1460500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35013" y="1852613"/>
            <a:ext cx="4519612" cy="908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735013" y="2760663"/>
            <a:ext cx="4519612" cy="4059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07025" y="1852613"/>
            <a:ext cx="4540250" cy="908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07025" y="2760663"/>
            <a:ext cx="4540250" cy="4059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369476C5-8166-EB48-B228-56C5C9E017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03AE0-4C0F-C84F-84F6-30573A3338C5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377607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13" y="401638"/>
            <a:ext cx="9210675" cy="1460500"/>
          </a:xfrm>
          <a:prstGeom prst="rect">
            <a:avLst/>
          </a:prstGeo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E41F30C8-B052-E24B-AC00-A1A2CBAA5A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77200-CDDF-954F-916D-49D5EEFABAC9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796952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C819237-925B-074C-9CD7-BA5382F589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2A0A7-A948-E94E-BCB2-2A6D91F26927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3403335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13" y="503238"/>
            <a:ext cx="3444875" cy="1763712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40250" y="1087438"/>
            <a:ext cx="5407025" cy="53705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735013" y="2266950"/>
            <a:ext cx="3444875" cy="4200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3B168A9-B77B-FF48-BFD7-0E054E563B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EB643-D184-A74A-A818-9E4E1EB43654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235480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13" y="503238"/>
            <a:ext cx="3444875" cy="1763712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40250" y="1087438"/>
            <a:ext cx="5407025" cy="53705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>
              <a:sym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735013" y="2266950"/>
            <a:ext cx="3444875" cy="4200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792CFAD7-4223-6A4B-A0EE-F16290983B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5157A-271F-114B-AD99-219B69E6E80E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  <p:extLst>
      <p:ext uri="{BB962C8B-B14F-4D97-AF65-F5344CB8AC3E}">
        <p14:creationId xmlns:p14="http://schemas.microsoft.com/office/powerpoint/2010/main" val="1611105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DAA1C409-B130-6746-B55C-4A8F83560A5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9542463" y="6891338"/>
            <a:ext cx="344487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52144" tIns="52144" rIns="52144" bIns="52144" numCol="1" anchor="t" anchorCtr="0" compatLnSpc="1">
            <a:prstTxWarp prst="textNoShape">
              <a:avLst/>
            </a:prstTxWarp>
          </a:bodyPr>
          <a:lstStyle>
            <a:lvl1pPr algn="r" defTabSz="1042988" eaLnBrk="1">
              <a:defRPr sz="1600"/>
            </a:lvl1pPr>
          </a:lstStyle>
          <a:p>
            <a:pPr>
              <a:defRPr/>
            </a:pPr>
            <a:fld id="{2E874AC6-D10E-9B44-9F8E-919F6E5F4868}" type="slidenum">
              <a:rPr lang="en-US" altLang="pl-PL"/>
              <a:pPr>
                <a:defRPr/>
              </a:pPr>
              <a:t>‹#›</a:t>
            </a:fld>
            <a:endParaRPr lang="en-US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5000" kern="1200">
          <a:solidFill>
            <a:srgbClr val="000000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5pPr>
      <a:lvl6pPr marL="457200" algn="ctr" defTabSz="1042988" rtl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6pPr>
      <a:lvl7pPr marL="914400" algn="ctr" defTabSz="1042988" rtl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7pPr>
      <a:lvl8pPr marL="1371600" algn="ctr" defTabSz="1042988" rtl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8pPr>
      <a:lvl9pPr marL="1828800" algn="ctr" defTabSz="1042988" rtl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9pPr>
    </p:titleStyle>
    <p:bodyStyle>
      <a:lvl1pPr marL="390525" indent="-390525" algn="l" defTabSz="1042988" rtl="0" eaLnBrk="0" fontAlgn="base" hangingPunct="0">
        <a:spcBef>
          <a:spcPts val="800"/>
        </a:spcBef>
        <a:spcAft>
          <a:spcPct val="0"/>
        </a:spcAft>
        <a:buSzPct val="100000"/>
        <a:buChar char="»"/>
        <a:defRPr sz="3600" kern="1200">
          <a:solidFill>
            <a:srgbClr val="000000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1254125" indent="-733425" algn="l" defTabSz="1042988" rtl="0" eaLnBrk="0" fontAlgn="base" hangingPunct="0">
        <a:spcBef>
          <a:spcPts val="800"/>
        </a:spcBef>
        <a:spcAft>
          <a:spcPct val="0"/>
        </a:spcAft>
        <a:buSzPct val="100000"/>
        <a:buChar char="–"/>
        <a:defRPr sz="3600" kern="1200">
          <a:solidFill>
            <a:srgbClr val="000000"/>
          </a:solidFill>
          <a:latin typeface="+mn-lt"/>
          <a:ea typeface="+mn-ea"/>
          <a:cs typeface="+mn-cs"/>
          <a:sym typeface="Arial" panose="020B0604020202020204" pitchFamily="34" charset="0"/>
        </a:defRPr>
      </a:lvl2pPr>
      <a:lvl3pPr marL="1735138" indent="-692150" algn="l" defTabSz="1042988" rtl="0" eaLnBrk="0" fontAlgn="base" hangingPunct="0">
        <a:spcBef>
          <a:spcPts val="800"/>
        </a:spcBef>
        <a:spcAft>
          <a:spcPct val="0"/>
        </a:spcAft>
        <a:buSzPct val="100000"/>
        <a:buChar char="•"/>
        <a:defRPr sz="3600" kern="1200">
          <a:solidFill>
            <a:srgbClr val="000000"/>
          </a:solidFill>
          <a:latin typeface="+mn-lt"/>
          <a:ea typeface="+mn-ea"/>
          <a:cs typeface="+mn-cs"/>
          <a:sym typeface="Arial" panose="020B0604020202020204" pitchFamily="34" charset="0"/>
        </a:defRPr>
      </a:lvl3pPr>
      <a:lvl4pPr marL="2382838" indent="-819150" algn="l" defTabSz="1042988" rtl="0" eaLnBrk="0" fontAlgn="base" hangingPunct="0">
        <a:spcBef>
          <a:spcPts val="800"/>
        </a:spcBef>
        <a:spcAft>
          <a:spcPct val="0"/>
        </a:spcAft>
        <a:buSzPct val="100000"/>
        <a:buChar char="–"/>
        <a:defRPr sz="3600" kern="1200">
          <a:solidFill>
            <a:srgbClr val="000000"/>
          </a:solidFill>
          <a:latin typeface="+mn-lt"/>
          <a:ea typeface="+mn-ea"/>
          <a:cs typeface="+mn-cs"/>
          <a:sym typeface="Arial" panose="020B0604020202020204" pitchFamily="34" charset="0"/>
        </a:defRPr>
      </a:lvl4pPr>
      <a:lvl5pPr marL="3127375" indent="-1041400" algn="l" defTabSz="1042988" rtl="0" eaLnBrk="0" fontAlgn="base" hangingPunct="0">
        <a:spcBef>
          <a:spcPts val="800"/>
        </a:spcBef>
        <a:spcAft>
          <a:spcPct val="0"/>
        </a:spcAft>
        <a:buSzPct val="100000"/>
        <a:buChar char="»"/>
        <a:defRPr sz="3600" kern="1200">
          <a:solidFill>
            <a:srgbClr val="000000"/>
          </a:solidFill>
          <a:latin typeface="+mn-lt"/>
          <a:ea typeface="+mn-ea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l9/l6hpqw9s6j70q8hr0hz5jkvw0000gn/T/com.microsoft.Powerpoint/converted_emf.em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://home.agh.edu.pl/~kakol/wyklady/Fizyka_2020.pdf" TargetMode="External"/><Relationship Id="rId7" Type="http://schemas.openxmlformats.org/officeDocument/2006/relationships/hyperlink" Target="rjp.exe" TargetMode="External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ome.agh.edu.pl/~kakol/" TargetMode="External"/><Relationship Id="rId11" Type="http://schemas.openxmlformats.org/officeDocument/2006/relationships/hyperlink" Target="rlc1.exe" TargetMode="External"/><Relationship Id="rId5" Type="http://schemas.openxmlformats.org/officeDocument/2006/relationships/hyperlink" Target="https://open.agh.edu.pl/" TargetMode="External"/><Relationship Id="rId10" Type="http://schemas.openxmlformats.org/officeDocument/2006/relationships/hyperlink" Target="doppler.exe" TargetMode="External"/><Relationship Id="rId4" Type="http://schemas.openxmlformats.org/officeDocument/2006/relationships/hyperlink" Target="http://home.agh.edu.pl/~kakol/efizyka/" TargetMode="External"/><Relationship Id="rId9" Type="http://schemas.openxmlformats.org/officeDocument/2006/relationships/hyperlink" Target="dyfuzja.exe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dzielenie.exe" TargetMode="External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gh.edu.pl/ksztalcenie/oferta-ksztalcenia/e-materialy/" TargetMode="External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agh.edu.pl/~kakol/wsieci_pl.html" TargetMode="External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>
            <a:extLst>
              <a:ext uri="{FF2B5EF4-FFF2-40B4-BE49-F238E27FC236}">
                <a16:creationId xmlns:a16="http://schemas.microsoft.com/office/drawing/2014/main" id="{9AD72A5F-0AFB-8D49-B5B6-38A4A4AEB13A}"/>
              </a:ext>
            </a:extLst>
          </p:cNvPr>
          <p:cNvSpPr>
            <a:spLocks/>
          </p:cNvSpPr>
          <p:nvPr/>
        </p:nvSpPr>
        <p:spPr bwMode="auto">
          <a:xfrm>
            <a:off x="3180110" y="1185962"/>
            <a:ext cx="506253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 sz="3200" dirty="0">
                <a:solidFill>
                  <a:srgbClr val="002060"/>
                </a:solidFill>
              </a:rPr>
              <a:t>NOWY MODEL EDUKACJI</a:t>
            </a:r>
          </a:p>
        </p:txBody>
      </p:sp>
      <p:sp>
        <p:nvSpPr>
          <p:cNvPr id="14340" name="pole tekstowe 1">
            <a:extLst>
              <a:ext uri="{FF2B5EF4-FFF2-40B4-BE49-F238E27FC236}">
                <a16:creationId xmlns:a16="http://schemas.microsoft.com/office/drawing/2014/main" id="{1DFB391D-2187-4545-B5AD-CFA6C3D3C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9363" y="7091363"/>
            <a:ext cx="139858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400"/>
              <a:t>Zbigniew Kąkol</a:t>
            </a: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2244006" y="2266082"/>
            <a:ext cx="758957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000" dirty="0">
                <a:solidFill>
                  <a:srgbClr val="C00000"/>
                </a:solidFill>
                <a:latin typeface="Verdana" panose="020B0604030504040204" pitchFamily="34" charset="0"/>
              </a:rPr>
              <a:t>Elementy zdalnego nauczania wspomagające kształcenie </a:t>
            </a:r>
            <a:br>
              <a:rPr lang="pl-PL" altLang="pl-PL" sz="2000" dirty="0">
                <a:solidFill>
                  <a:srgbClr val="C00000"/>
                </a:solidFill>
                <a:latin typeface="Verdana" panose="020B0604030504040204" pitchFamily="34" charset="0"/>
              </a:rPr>
            </a:br>
            <a:r>
              <a:rPr lang="pl-PL" altLang="pl-PL" sz="2000" dirty="0">
                <a:solidFill>
                  <a:srgbClr val="C00000"/>
                </a:solidFill>
                <a:latin typeface="Verdana" panose="020B0604030504040204" pitchFamily="34" charset="0"/>
              </a:rPr>
              <a:t>na przykładzie Fizyki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F42DFD6E-29B1-EB4C-B8B7-ECF2C9DCBCC9}"/>
              </a:ext>
            </a:extLst>
          </p:cNvPr>
          <p:cNvPicPr>
            <a:picLocks noChangeAspect="1"/>
          </p:cNvPicPr>
          <p:nvPr/>
        </p:nvPicPr>
        <p:blipFill>
          <a:blip r:link="rId3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Prostokąt 2">
            <a:hlinkClick r:id="rId2"/>
            <a:extLst>
              <a:ext uri="{FF2B5EF4-FFF2-40B4-BE49-F238E27FC236}">
                <a16:creationId xmlns:a16="http://schemas.microsoft.com/office/drawing/2014/main" id="{2FFD81CA-D4B9-8040-9C1D-6C0B604D7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22531" name="Rectangle 10">
            <a:extLst>
              <a:ext uri="{FF2B5EF4-FFF2-40B4-BE49-F238E27FC236}">
                <a16:creationId xmlns:a16="http://schemas.microsoft.com/office/drawing/2014/main" id="{44EB13F0-E1E0-334D-B47C-FD2F68D1B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6525" y="1075779"/>
            <a:ext cx="680346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800" dirty="0">
                <a:solidFill>
                  <a:srgbClr val="C00000"/>
                </a:solidFill>
                <a:latin typeface="Verdana" panose="020B0604030504040204" pitchFamily="34" charset="0"/>
              </a:rPr>
              <a:t>Kształcenie z Fizyki </a:t>
            </a:r>
            <a:br>
              <a:rPr lang="pl-PL" altLang="pl-PL" sz="2800" dirty="0">
                <a:solidFill>
                  <a:srgbClr val="C00000"/>
                </a:solidFill>
                <a:latin typeface="Verdana" panose="020B0604030504040204" pitchFamily="34" charset="0"/>
              </a:rPr>
            </a:br>
            <a:r>
              <a:rPr lang="pl-PL" altLang="pl-PL" sz="2800" dirty="0">
                <a:solidFill>
                  <a:srgbClr val="C00000"/>
                </a:solidFill>
                <a:latin typeface="Verdana" panose="020B0604030504040204" pitchFamily="34" charset="0"/>
              </a:rPr>
              <a:t>	– czy i jak można je poprawić ?</a:t>
            </a:r>
          </a:p>
        </p:txBody>
      </p:sp>
      <p:sp>
        <p:nvSpPr>
          <p:cNvPr id="22532" name="Text Box 15">
            <a:extLst>
              <a:ext uri="{FF2B5EF4-FFF2-40B4-BE49-F238E27FC236}">
                <a16:creationId xmlns:a16="http://schemas.microsoft.com/office/drawing/2014/main" id="{622087C0-17B0-2E4B-B9BD-89353BEC9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3" y="2727325"/>
            <a:ext cx="949325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 typeface="CommonBullets"/>
              <a:buNone/>
            </a:pPr>
            <a:r>
              <a:rPr lang="pl-PL" altLang="pl-PL" b="1">
                <a:solidFill>
                  <a:srgbClr val="000066"/>
                </a:solidFill>
                <a:latin typeface="Verdana" panose="020B0604030504040204" pitchFamily="34" charset="0"/>
              </a:rPr>
              <a:t>Szkoły średnie, uczelnie: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 typeface="CommonBullets"/>
              <a:buNone/>
            </a:pP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Czy przy aktualnym obciążeniu jest możliwe zwiększenie godzin nauczania fizyki ?</a:t>
            </a:r>
          </a:p>
        </p:txBody>
      </p:sp>
      <p:sp>
        <p:nvSpPr>
          <p:cNvPr id="22533" name="Text Box 13">
            <a:extLst>
              <a:ext uri="{FF2B5EF4-FFF2-40B4-BE49-F238E27FC236}">
                <a16:creationId xmlns:a16="http://schemas.microsoft.com/office/drawing/2014/main" id="{60C840D8-9E27-BB44-9F4C-BE9419E63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3" y="4872038"/>
            <a:ext cx="91328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 typeface="CommonBullets"/>
              <a:buNone/>
            </a:pP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w szkołach &gt; 30 godzin zajęć/tydzień, </a:t>
            </a:r>
            <a:b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dla porównania na uczelniach około 25 godzin/tydzień</a:t>
            </a:r>
          </a:p>
        </p:txBody>
      </p:sp>
      <p:sp>
        <p:nvSpPr>
          <p:cNvPr id="7" name="pole tekstowe 1">
            <a:extLst>
              <a:ext uri="{FF2B5EF4-FFF2-40B4-BE49-F238E27FC236}">
                <a16:creationId xmlns:a16="http://schemas.microsoft.com/office/drawing/2014/main" id="{19C63C6E-BDA2-AC4C-B599-8B55BBADC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538163"/>
            <a:ext cx="20056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>
                <a:solidFill>
                  <a:srgbClr val="002060"/>
                </a:solidFill>
              </a:rPr>
              <a:t>Dlaczego Fizyka?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rostokąt 2">
            <a:hlinkClick r:id="rId2"/>
            <a:extLst>
              <a:ext uri="{FF2B5EF4-FFF2-40B4-BE49-F238E27FC236}">
                <a16:creationId xmlns:a16="http://schemas.microsoft.com/office/drawing/2014/main" id="{626B7405-15FB-2E43-B7E3-51E187A98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23555" name="Rectangle 10">
            <a:extLst>
              <a:ext uri="{FF2B5EF4-FFF2-40B4-BE49-F238E27FC236}">
                <a16:creationId xmlns:a16="http://schemas.microsoft.com/office/drawing/2014/main" id="{1EC54542-12DB-5F42-B407-14B2C7A8A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6525" y="1114425"/>
            <a:ext cx="680346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800">
                <a:solidFill>
                  <a:srgbClr val="C00000"/>
                </a:solidFill>
                <a:latin typeface="Verdana" panose="020B0604030504040204" pitchFamily="34" charset="0"/>
              </a:rPr>
              <a:t>Kształcenie z Fizyki </a:t>
            </a:r>
            <a:br>
              <a:rPr lang="pl-PL" altLang="pl-PL" sz="2800">
                <a:solidFill>
                  <a:srgbClr val="C00000"/>
                </a:solidFill>
                <a:latin typeface="Verdana" panose="020B0604030504040204" pitchFamily="34" charset="0"/>
              </a:rPr>
            </a:br>
            <a:r>
              <a:rPr lang="pl-PL" altLang="pl-PL" sz="2800">
                <a:solidFill>
                  <a:srgbClr val="C00000"/>
                </a:solidFill>
                <a:latin typeface="Verdana" panose="020B0604030504040204" pitchFamily="34" charset="0"/>
              </a:rPr>
              <a:t>	– czy i jak można je poprawić ?</a:t>
            </a:r>
          </a:p>
        </p:txBody>
      </p:sp>
      <p:sp>
        <p:nvSpPr>
          <p:cNvPr id="23556" name="Rectangle 13">
            <a:extLst>
              <a:ext uri="{FF2B5EF4-FFF2-40B4-BE49-F238E27FC236}">
                <a16:creationId xmlns:a16="http://schemas.microsoft.com/office/drawing/2014/main" id="{D5A068FE-684F-D34B-9DB5-624226518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75" y="2647950"/>
            <a:ext cx="95773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FF3300"/>
              </a:buClr>
              <a:buFont typeface="Wingdings" pitchFamily="2" charset="2"/>
              <a:buNone/>
            </a:pPr>
            <a:r>
              <a:rPr lang="pl-PL" altLang="pl-PL" dirty="0">
                <a:solidFill>
                  <a:srgbClr val="C00000"/>
                </a:solidFill>
                <a:latin typeface="Verdana" panose="020B0604030504040204" pitchFamily="34" charset="0"/>
              </a:rPr>
              <a:t>Negatywna</a:t>
            </a:r>
            <a: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  <a:t> odpowiedź na pytanie o zwiększenie godzin nauczania fizyki oznacza, że trzeba poszukiwać nowych, </a:t>
            </a:r>
            <a:r>
              <a:rPr lang="pl-PL" altLang="pl-PL" dirty="0">
                <a:solidFill>
                  <a:srgbClr val="CC0000"/>
                </a:solidFill>
                <a:latin typeface="Verdana" panose="020B0604030504040204" pitchFamily="34" charset="0"/>
              </a:rPr>
              <a:t>elastycznych</a:t>
            </a:r>
            <a: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  <a:t>, </a:t>
            </a:r>
            <a:r>
              <a:rPr lang="pl-PL" altLang="pl-PL" dirty="0">
                <a:solidFill>
                  <a:srgbClr val="CC0000"/>
                </a:solidFill>
                <a:latin typeface="Verdana" panose="020B0604030504040204" pitchFamily="34" charset="0"/>
              </a:rPr>
              <a:t>efektywnych</a:t>
            </a:r>
            <a: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  <a:t> form kształcenia.</a:t>
            </a:r>
          </a:p>
        </p:txBody>
      </p:sp>
      <p:sp>
        <p:nvSpPr>
          <p:cNvPr id="23557" name="Rectangle 14">
            <a:extLst>
              <a:ext uri="{FF2B5EF4-FFF2-40B4-BE49-F238E27FC236}">
                <a16:creationId xmlns:a16="http://schemas.microsoft.com/office/drawing/2014/main" id="{32BF71EC-079D-6B41-936D-AE6CE52BB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75" y="4111625"/>
            <a:ext cx="95773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FF3300"/>
              </a:buClr>
              <a:buFont typeface="Wingdings" pitchFamily="2" charset="2"/>
              <a:buNone/>
            </a:pP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W sposób naturalny dotyczy to studentów -  studiowanie !!! </a:t>
            </a:r>
          </a:p>
          <a:p>
            <a:pPr>
              <a:spcBef>
                <a:spcPct val="50000"/>
              </a:spcBef>
              <a:buClr>
                <a:srgbClr val="FF3300"/>
              </a:buClr>
              <a:buFont typeface="Wingdings" pitchFamily="2" charset="2"/>
              <a:buNone/>
            </a:pP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Ale dotyczy to też kształcenia uczniów, szkolenia (przygotowania) nauczycieli.</a:t>
            </a:r>
          </a:p>
        </p:txBody>
      </p:sp>
      <p:sp>
        <p:nvSpPr>
          <p:cNvPr id="23558" name="Text Box 12">
            <a:extLst>
              <a:ext uri="{FF2B5EF4-FFF2-40B4-BE49-F238E27FC236}">
                <a16:creationId xmlns:a16="http://schemas.microsoft.com/office/drawing/2014/main" id="{83C8A90C-54EE-6148-BFAC-05A8CF444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3" y="5834063"/>
            <a:ext cx="8353425" cy="117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lnSpc>
                <a:spcPct val="135000"/>
              </a:lnSpc>
            </a:pPr>
            <a: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  <a:t>Taką alternatywną może być szeroko rozumiana</a:t>
            </a:r>
            <a:r>
              <a:rPr lang="pl-PL" altLang="pl-PL" sz="2800" dirty="0">
                <a:solidFill>
                  <a:srgbClr val="000066"/>
                </a:solidFill>
                <a:latin typeface="Verdana" panose="020B0604030504040204" pitchFamily="34" charset="0"/>
              </a:rPr>
              <a:t> </a:t>
            </a:r>
          </a:p>
          <a:p>
            <a:pPr algn="ctr">
              <a:lnSpc>
                <a:spcPct val="135000"/>
              </a:lnSpc>
            </a:pPr>
            <a:r>
              <a:rPr lang="pl-PL" altLang="pl-PL" dirty="0">
                <a:solidFill>
                  <a:srgbClr val="C00000"/>
                </a:solidFill>
                <a:latin typeface="Verdana" panose="020B0604030504040204" pitchFamily="34" charset="0"/>
              </a:rPr>
              <a:t>Otwarta Edukacja Niestacjonarna</a:t>
            </a:r>
          </a:p>
        </p:txBody>
      </p:sp>
      <p:sp>
        <p:nvSpPr>
          <p:cNvPr id="8" name="pole tekstowe 1">
            <a:extLst>
              <a:ext uri="{FF2B5EF4-FFF2-40B4-BE49-F238E27FC236}">
                <a16:creationId xmlns:a16="http://schemas.microsoft.com/office/drawing/2014/main" id="{19C63C6E-BDA2-AC4C-B599-8B55BBADC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538163"/>
            <a:ext cx="20056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>
                <a:solidFill>
                  <a:srgbClr val="002060"/>
                </a:solidFill>
              </a:rPr>
              <a:t>Dlaczego Fizyka?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rostokąt 2">
            <a:hlinkClick r:id="rId2"/>
            <a:extLst>
              <a:ext uri="{FF2B5EF4-FFF2-40B4-BE49-F238E27FC236}">
                <a16:creationId xmlns:a16="http://schemas.microsoft.com/office/drawing/2014/main" id="{60810C9E-662C-934E-8B70-10CFB822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6386" name="pole tekstowe 1">
            <a:extLst>
              <a:ext uri="{FF2B5EF4-FFF2-40B4-BE49-F238E27FC236}">
                <a16:creationId xmlns:a16="http://schemas.microsoft.com/office/drawing/2014/main" id="{B4B75EB9-6E19-5147-BCB0-BCC7CF1B8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2610" y="465882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 err="1">
                <a:solidFill>
                  <a:srgbClr val="002060"/>
                </a:solidFill>
              </a:rPr>
              <a:t>OEN</a:t>
            </a:r>
            <a:endParaRPr lang="pl-PL" altLang="pl-PL" sz="1800" dirty="0">
              <a:solidFill>
                <a:srgbClr val="002060"/>
              </a:solidFill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2099990" y="1546002"/>
            <a:ext cx="6156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2800">
                <a:solidFill>
                  <a:srgbClr val="002060"/>
                </a:solidFill>
                <a:latin typeface="Verdana" panose="020B0604030504040204" pitchFamily="34" charset="0"/>
              </a:rPr>
              <a:t>Otwarta Edukacja Niestacjonarna</a:t>
            </a: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2480990" y="2612802"/>
            <a:ext cx="5470525" cy="3581400"/>
            <a:chOff x="1157" y="900"/>
            <a:chExt cx="3446" cy="2256"/>
          </a:xfrm>
        </p:grpSpPr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2031" y="1776"/>
              <a:ext cx="1713" cy="1365"/>
              <a:chOff x="2016" y="1776"/>
              <a:chExt cx="1713" cy="1365"/>
            </a:xfrm>
          </p:grpSpPr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2016" y="1776"/>
                <a:ext cx="1713" cy="1365"/>
              </a:xfrm>
              <a:custGeom>
                <a:avLst/>
                <a:gdLst>
                  <a:gd name="T0" fmla="*/ 431 w 1713"/>
                  <a:gd name="T1" fmla="*/ 891 h 1365"/>
                  <a:gd name="T2" fmla="*/ 413 w 1713"/>
                  <a:gd name="T3" fmla="*/ 921 h 1365"/>
                  <a:gd name="T4" fmla="*/ 400 w 1713"/>
                  <a:gd name="T5" fmla="*/ 972 h 1365"/>
                  <a:gd name="T6" fmla="*/ 376 w 1713"/>
                  <a:gd name="T7" fmla="*/ 1003 h 1365"/>
                  <a:gd name="T8" fmla="*/ 350 w 1713"/>
                  <a:gd name="T9" fmla="*/ 1012 h 1365"/>
                  <a:gd name="T10" fmla="*/ 319 w 1713"/>
                  <a:gd name="T11" fmla="*/ 1009 h 1365"/>
                  <a:gd name="T12" fmla="*/ 274 w 1713"/>
                  <a:gd name="T13" fmla="*/ 987 h 1365"/>
                  <a:gd name="T14" fmla="*/ 229 w 1713"/>
                  <a:gd name="T15" fmla="*/ 947 h 1365"/>
                  <a:gd name="T16" fmla="*/ 192 w 1713"/>
                  <a:gd name="T17" fmla="*/ 894 h 1365"/>
                  <a:gd name="T18" fmla="*/ 170 w 1713"/>
                  <a:gd name="T19" fmla="*/ 839 h 1365"/>
                  <a:gd name="T20" fmla="*/ 165 w 1713"/>
                  <a:gd name="T21" fmla="*/ 789 h 1365"/>
                  <a:gd name="T22" fmla="*/ 172 w 1713"/>
                  <a:gd name="T23" fmla="*/ 759 h 1365"/>
                  <a:gd name="T24" fmla="*/ 190 w 1713"/>
                  <a:gd name="T25" fmla="*/ 737 h 1365"/>
                  <a:gd name="T26" fmla="*/ 218 w 1713"/>
                  <a:gd name="T27" fmla="*/ 726 h 1365"/>
                  <a:gd name="T28" fmla="*/ 268 w 1713"/>
                  <a:gd name="T29" fmla="*/ 727 h 1365"/>
                  <a:gd name="T30" fmla="*/ 297 w 1713"/>
                  <a:gd name="T31" fmla="*/ 736 h 1365"/>
                  <a:gd name="T32" fmla="*/ 327 w 1713"/>
                  <a:gd name="T33" fmla="*/ 730 h 1365"/>
                  <a:gd name="T34" fmla="*/ 350 w 1713"/>
                  <a:gd name="T35" fmla="*/ 710 h 1365"/>
                  <a:gd name="T36" fmla="*/ 740 w 1713"/>
                  <a:gd name="T37" fmla="*/ 233 h 1365"/>
                  <a:gd name="T38" fmla="*/ 736 w 1713"/>
                  <a:gd name="T39" fmla="*/ 200 h 1365"/>
                  <a:gd name="T40" fmla="*/ 725 w 1713"/>
                  <a:gd name="T41" fmla="*/ 171 h 1365"/>
                  <a:gd name="T42" fmla="*/ 694 w 1713"/>
                  <a:gd name="T43" fmla="*/ 137 h 1365"/>
                  <a:gd name="T44" fmla="*/ 676 w 1713"/>
                  <a:gd name="T45" fmla="*/ 90 h 1365"/>
                  <a:gd name="T46" fmla="*/ 683 w 1713"/>
                  <a:gd name="T47" fmla="*/ 63 h 1365"/>
                  <a:gd name="T48" fmla="*/ 713 w 1713"/>
                  <a:gd name="T49" fmla="*/ 33 h 1365"/>
                  <a:gd name="T50" fmla="*/ 768 w 1713"/>
                  <a:gd name="T51" fmla="*/ 9 h 1365"/>
                  <a:gd name="T52" fmla="*/ 805 w 1713"/>
                  <a:gd name="T53" fmla="*/ 2 h 1365"/>
                  <a:gd name="T54" fmla="*/ 880 w 1713"/>
                  <a:gd name="T55" fmla="*/ 3 h 1365"/>
                  <a:gd name="T56" fmla="*/ 936 w 1713"/>
                  <a:gd name="T57" fmla="*/ 18 h 1365"/>
                  <a:gd name="T58" fmla="*/ 973 w 1713"/>
                  <a:gd name="T59" fmla="*/ 40 h 1365"/>
                  <a:gd name="T60" fmla="*/ 996 w 1713"/>
                  <a:gd name="T61" fmla="*/ 68 h 1365"/>
                  <a:gd name="T62" fmla="*/ 1001 w 1713"/>
                  <a:gd name="T63" fmla="*/ 90 h 1365"/>
                  <a:gd name="T64" fmla="*/ 994 w 1713"/>
                  <a:gd name="T65" fmla="*/ 120 h 1365"/>
                  <a:gd name="T66" fmla="*/ 974 w 1713"/>
                  <a:gd name="T67" fmla="*/ 151 h 1365"/>
                  <a:gd name="T68" fmla="*/ 945 w 1713"/>
                  <a:gd name="T69" fmla="*/ 175 h 1365"/>
                  <a:gd name="T70" fmla="*/ 930 w 1713"/>
                  <a:gd name="T71" fmla="*/ 198 h 1365"/>
                  <a:gd name="T72" fmla="*/ 930 w 1713"/>
                  <a:gd name="T73" fmla="*/ 233 h 1365"/>
                  <a:gd name="T74" fmla="*/ 1302 w 1713"/>
                  <a:gd name="T75" fmla="*/ 774 h 1365"/>
                  <a:gd name="T76" fmla="*/ 1276 w 1713"/>
                  <a:gd name="T77" fmla="*/ 765 h 1365"/>
                  <a:gd name="T78" fmla="*/ 1259 w 1713"/>
                  <a:gd name="T79" fmla="*/ 746 h 1365"/>
                  <a:gd name="T80" fmla="*/ 1254 w 1713"/>
                  <a:gd name="T81" fmla="*/ 720 h 1365"/>
                  <a:gd name="T82" fmla="*/ 1247 w 1713"/>
                  <a:gd name="T83" fmla="*/ 677 h 1365"/>
                  <a:gd name="T84" fmla="*/ 1235 w 1713"/>
                  <a:gd name="T85" fmla="*/ 650 h 1365"/>
                  <a:gd name="T86" fmla="*/ 1218 w 1713"/>
                  <a:gd name="T87" fmla="*/ 631 h 1365"/>
                  <a:gd name="T88" fmla="*/ 1196 w 1713"/>
                  <a:gd name="T89" fmla="*/ 622 h 1365"/>
                  <a:gd name="T90" fmla="*/ 1171 w 1713"/>
                  <a:gd name="T91" fmla="*/ 622 h 1365"/>
                  <a:gd name="T92" fmla="*/ 1138 w 1713"/>
                  <a:gd name="T93" fmla="*/ 632 h 1365"/>
                  <a:gd name="T94" fmla="*/ 1081 w 1713"/>
                  <a:gd name="T95" fmla="*/ 673 h 1365"/>
                  <a:gd name="T96" fmla="*/ 1040 w 1713"/>
                  <a:gd name="T97" fmla="*/ 724 h 1365"/>
                  <a:gd name="T98" fmla="*/ 1009 w 1713"/>
                  <a:gd name="T99" fmla="*/ 793 h 1365"/>
                  <a:gd name="T100" fmla="*/ 1004 w 1713"/>
                  <a:gd name="T101" fmla="*/ 854 h 1365"/>
                  <a:gd name="T102" fmla="*/ 1020 w 1713"/>
                  <a:gd name="T103" fmla="*/ 889 h 1365"/>
                  <a:gd name="T104" fmla="*/ 1039 w 1713"/>
                  <a:gd name="T105" fmla="*/ 901 h 1365"/>
                  <a:gd name="T106" fmla="*/ 1088 w 1713"/>
                  <a:gd name="T107" fmla="*/ 907 h 1365"/>
                  <a:gd name="T108" fmla="*/ 1126 w 1713"/>
                  <a:gd name="T109" fmla="*/ 903 h 1365"/>
                  <a:gd name="T110" fmla="*/ 1155 w 1713"/>
                  <a:gd name="T111" fmla="*/ 913 h 1365"/>
                  <a:gd name="T112" fmla="*/ 1186 w 1713"/>
                  <a:gd name="T113" fmla="*/ 931 h 136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713"/>
                  <a:gd name="T172" fmla="*/ 0 h 1365"/>
                  <a:gd name="T173" fmla="*/ 1713 w 1713"/>
                  <a:gd name="T174" fmla="*/ 1365 h 136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713" h="1365">
                    <a:moveTo>
                      <a:pt x="462" y="864"/>
                    </a:moveTo>
                    <a:lnTo>
                      <a:pt x="456" y="871"/>
                    </a:lnTo>
                    <a:lnTo>
                      <a:pt x="447" y="879"/>
                    </a:lnTo>
                    <a:lnTo>
                      <a:pt x="435" y="888"/>
                    </a:lnTo>
                    <a:lnTo>
                      <a:pt x="431" y="891"/>
                    </a:lnTo>
                    <a:lnTo>
                      <a:pt x="428" y="894"/>
                    </a:lnTo>
                    <a:lnTo>
                      <a:pt x="423" y="900"/>
                    </a:lnTo>
                    <a:lnTo>
                      <a:pt x="419" y="906"/>
                    </a:lnTo>
                    <a:lnTo>
                      <a:pt x="416" y="912"/>
                    </a:lnTo>
                    <a:lnTo>
                      <a:pt x="413" y="921"/>
                    </a:lnTo>
                    <a:lnTo>
                      <a:pt x="412" y="925"/>
                    </a:lnTo>
                    <a:lnTo>
                      <a:pt x="410" y="937"/>
                    </a:lnTo>
                    <a:lnTo>
                      <a:pt x="408" y="950"/>
                    </a:lnTo>
                    <a:lnTo>
                      <a:pt x="404" y="961"/>
                    </a:lnTo>
                    <a:lnTo>
                      <a:pt x="400" y="972"/>
                    </a:lnTo>
                    <a:lnTo>
                      <a:pt x="395" y="981"/>
                    </a:lnTo>
                    <a:lnTo>
                      <a:pt x="389" y="990"/>
                    </a:lnTo>
                    <a:lnTo>
                      <a:pt x="383" y="997"/>
                    </a:lnTo>
                    <a:lnTo>
                      <a:pt x="379" y="1000"/>
                    </a:lnTo>
                    <a:lnTo>
                      <a:pt x="376" y="1003"/>
                    </a:lnTo>
                    <a:lnTo>
                      <a:pt x="372" y="1005"/>
                    </a:lnTo>
                    <a:lnTo>
                      <a:pt x="368" y="1007"/>
                    </a:lnTo>
                    <a:lnTo>
                      <a:pt x="363" y="1009"/>
                    </a:lnTo>
                    <a:lnTo>
                      <a:pt x="359" y="1010"/>
                    </a:lnTo>
                    <a:lnTo>
                      <a:pt x="350" y="1012"/>
                    </a:lnTo>
                    <a:lnTo>
                      <a:pt x="345" y="1012"/>
                    </a:lnTo>
                    <a:lnTo>
                      <a:pt x="340" y="1012"/>
                    </a:lnTo>
                    <a:lnTo>
                      <a:pt x="329" y="1011"/>
                    </a:lnTo>
                    <a:lnTo>
                      <a:pt x="324" y="1010"/>
                    </a:lnTo>
                    <a:lnTo>
                      <a:pt x="319" y="1009"/>
                    </a:lnTo>
                    <a:lnTo>
                      <a:pt x="308" y="1005"/>
                    </a:lnTo>
                    <a:lnTo>
                      <a:pt x="302" y="1003"/>
                    </a:lnTo>
                    <a:lnTo>
                      <a:pt x="296" y="1000"/>
                    </a:lnTo>
                    <a:lnTo>
                      <a:pt x="285" y="994"/>
                    </a:lnTo>
                    <a:lnTo>
                      <a:pt x="274" y="987"/>
                    </a:lnTo>
                    <a:lnTo>
                      <a:pt x="262" y="979"/>
                    </a:lnTo>
                    <a:lnTo>
                      <a:pt x="251" y="969"/>
                    </a:lnTo>
                    <a:lnTo>
                      <a:pt x="245" y="964"/>
                    </a:lnTo>
                    <a:lnTo>
                      <a:pt x="240" y="959"/>
                    </a:lnTo>
                    <a:lnTo>
                      <a:pt x="229" y="947"/>
                    </a:lnTo>
                    <a:lnTo>
                      <a:pt x="224" y="941"/>
                    </a:lnTo>
                    <a:lnTo>
                      <a:pt x="219" y="935"/>
                    </a:lnTo>
                    <a:lnTo>
                      <a:pt x="209" y="922"/>
                    </a:lnTo>
                    <a:lnTo>
                      <a:pt x="200" y="908"/>
                    </a:lnTo>
                    <a:lnTo>
                      <a:pt x="192" y="894"/>
                    </a:lnTo>
                    <a:lnTo>
                      <a:pt x="188" y="887"/>
                    </a:lnTo>
                    <a:lnTo>
                      <a:pt x="185" y="880"/>
                    </a:lnTo>
                    <a:lnTo>
                      <a:pt x="179" y="866"/>
                    </a:lnTo>
                    <a:lnTo>
                      <a:pt x="174" y="852"/>
                    </a:lnTo>
                    <a:lnTo>
                      <a:pt x="170" y="839"/>
                    </a:lnTo>
                    <a:lnTo>
                      <a:pt x="167" y="825"/>
                    </a:lnTo>
                    <a:lnTo>
                      <a:pt x="166" y="819"/>
                    </a:lnTo>
                    <a:lnTo>
                      <a:pt x="165" y="813"/>
                    </a:lnTo>
                    <a:lnTo>
                      <a:pt x="164" y="800"/>
                    </a:lnTo>
                    <a:lnTo>
                      <a:pt x="165" y="789"/>
                    </a:lnTo>
                    <a:lnTo>
                      <a:pt x="165" y="783"/>
                    </a:lnTo>
                    <a:lnTo>
                      <a:pt x="166" y="778"/>
                    </a:lnTo>
                    <a:lnTo>
                      <a:pt x="168" y="768"/>
                    </a:lnTo>
                    <a:lnTo>
                      <a:pt x="170" y="763"/>
                    </a:lnTo>
                    <a:lnTo>
                      <a:pt x="172" y="759"/>
                    </a:lnTo>
                    <a:lnTo>
                      <a:pt x="177" y="750"/>
                    </a:lnTo>
                    <a:lnTo>
                      <a:pt x="180" y="747"/>
                    </a:lnTo>
                    <a:lnTo>
                      <a:pt x="183" y="743"/>
                    </a:lnTo>
                    <a:lnTo>
                      <a:pt x="186" y="740"/>
                    </a:lnTo>
                    <a:lnTo>
                      <a:pt x="190" y="737"/>
                    </a:lnTo>
                    <a:lnTo>
                      <a:pt x="194" y="735"/>
                    </a:lnTo>
                    <a:lnTo>
                      <a:pt x="198" y="733"/>
                    </a:lnTo>
                    <a:lnTo>
                      <a:pt x="203" y="731"/>
                    </a:lnTo>
                    <a:lnTo>
                      <a:pt x="208" y="729"/>
                    </a:lnTo>
                    <a:lnTo>
                      <a:pt x="218" y="726"/>
                    </a:lnTo>
                    <a:lnTo>
                      <a:pt x="224" y="725"/>
                    </a:lnTo>
                    <a:lnTo>
                      <a:pt x="230" y="725"/>
                    </a:lnTo>
                    <a:lnTo>
                      <a:pt x="242" y="724"/>
                    </a:lnTo>
                    <a:lnTo>
                      <a:pt x="255" y="725"/>
                    </a:lnTo>
                    <a:lnTo>
                      <a:pt x="268" y="727"/>
                    </a:lnTo>
                    <a:lnTo>
                      <a:pt x="282" y="730"/>
                    </a:lnTo>
                    <a:lnTo>
                      <a:pt x="284" y="731"/>
                    </a:lnTo>
                    <a:lnTo>
                      <a:pt x="287" y="733"/>
                    </a:lnTo>
                    <a:lnTo>
                      <a:pt x="291" y="734"/>
                    </a:lnTo>
                    <a:lnTo>
                      <a:pt x="297" y="736"/>
                    </a:lnTo>
                    <a:lnTo>
                      <a:pt x="303" y="736"/>
                    </a:lnTo>
                    <a:lnTo>
                      <a:pt x="310" y="735"/>
                    </a:lnTo>
                    <a:lnTo>
                      <a:pt x="315" y="735"/>
                    </a:lnTo>
                    <a:lnTo>
                      <a:pt x="319" y="734"/>
                    </a:lnTo>
                    <a:lnTo>
                      <a:pt x="327" y="730"/>
                    </a:lnTo>
                    <a:lnTo>
                      <a:pt x="334" y="726"/>
                    </a:lnTo>
                    <a:lnTo>
                      <a:pt x="340" y="722"/>
                    </a:lnTo>
                    <a:lnTo>
                      <a:pt x="344" y="718"/>
                    </a:lnTo>
                    <a:lnTo>
                      <a:pt x="348" y="714"/>
                    </a:lnTo>
                    <a:lnTo>
                      <a:pt x="350" y="710"/>
                    </a:lnTo>
                    <a:lnTo>
                      <a:pt x="352" y="707"/>
                    </a:lnTo>
                    <a:lnTo>
                      <a:pt x="0" y="244"/>
                    </a:lnTo>
                    <a:lnTo>
                      <a:pt x="744" y="244"/>
                    </a:lnTo>
                    <a:lnTo>
                      <a:pt x="743" y="241"/>
                    </a:lnTo>
                    <a:lnTo>
                      <a:pt x="740" y="233"/>
                    </a:lnTo>
                    <a:lnTo>
                      <a:pt x="739" y="227"/>
                    </a:lnTo>
                    <a:lnTo>
                      <a:pt x="737" y="221"/>
                    </a:lnTo>
                    <a:lnTo>
                      <a:pt x="736" y="213"/>
                    </a:lnTo>
                    <a:lnTo>
                      <a:pt x="736" y="204"/>
                    </a:lnTo>
                    <a:lnTo>
                      <a:pt x="736" y="200"/>
                    </a:lnTo>
                    <a:lnTo>
                      <a:pt x="735" y="196"/>
                    </a:lnTo>
                    <a:lnTo>
                      <a:pt x="733" y="188"/>
                    </a:lnTo>
                    <a:lnTo>
                      <a:pt x="731" y="181"/>
                    </a:lnTo>
                    <a:lnTo>
                      <a:pt x="728" y="176"/>
                    </a:lnTo>
                    <a:lnTo>
                      <a:pt x="725" y="171"/>
                    </a:lnTo>
                    <a:lnTo>
                      <a:pt x="722" y="168"/>
                    </a:lnTo>
                    <a:lnTo>
                      <a:pt x="719" y="165"/>
                    </a:lnTo>
                    <a:lnTo>
                      <a:pt x="710" y="156"/>
                    </a:lnTo>
                    <a:lnTo>
                      <a:pt x="701" y="147"/>
                    </a:lnTo>
                    <a:lnTo>
                      <a:pt x="694" y="137"/>
                    </a:lnTo>
                    <a:lnTo>
                      <a:pt x="688" y="127"/>
                    </a:lnTo>
                    <a:lnTo>
                      <a:pt x="683" y="118"/>
                    </a:lnTo>
                    <a:lnTo>
                      <a:pt x="679" y="108"/>
                    </a:lnTo>
                    <a:lnTo>
                      <a:pt x="677" y="99"/>
                    </a:lnTo>
                    <a:lnTo>
                      <a:pt x="676" y="90"/>
                    </a:lnTo>
                    <a:lnTo>
                      <a:pt x="677" y="81"/>
                    </a:lnTo>
                    <a:lnTo>
                      <a:pt x="678" y="76"/>
                    </a:lnTo>
                    <a:lnTo>
                      <a:pt x="679" y="72"/>
                    </a:lnTo>
                    <a:lnTo>
                      <a:pt x="681" y="68"/>
                    </a:lnTo>
                    <a:lnTo>
                      <a:pt x="683" y="63"/>
                    </a:lnTo>
                    <a:lnTo>
                      <a:pt x="689" y="55"/>
                    </a:lnTo>
                    <a:lnTo>
                      <a:pt x="692" y="51"/>
                    </a:lnTo>
                    <a:lnTo>
                      <a:pt x="696" y="47"/>
                    </a:lnTo>
                    <a:lnTo>
                      <a:pt x="704" y="40"/>
                    </a:lnTo>
                    <a:lnTo>
                      <a:pt x="713" y="33"/>
                    </a:lnTo>
                    <a:lnTo>
                      <a:pt x="724" y="26"/>
                    </a:lnTo>
                    <a:lnTo>
                      <a:pt x="735" y="21"/>
                    </a:lnTo>
                    <a:lnTo>
                      <a:pt x="748" y="15"/>
                    </a:lnTo>
                    <a:lnTo>
                      <a:pt x="761" y="11"/>
                    </a:lnTo>
                    <a:lnTo>
                      <a:pt x="768" y="9"/>
                    </a:lnTo>
                    <a:lnTo>
                      <a:pt x="775" y="7"/>
                    </a:lnTo>
                    <a:lnTo>
                      <a:pt x="782" y="6"/>
                    </a:lnTo>
                    <a:lnTo>
                      <a:pt x="790" y="4"/>
                    </a:lnTo>
                    <a:lnTo>
                      <a:pt x="798" y="3"/>
                    </a:lnTo>
                    <a:lnTo>
                      <a:pt x="805" y="2"/>
                    </a:lnTo>
                    <a:lnTo>
                      <a:pt x="822" y="1"/>
                    </a:lnTo>
                    <a:lnTo>
                      <a:pt x="838" y="0"/>
                    </a:lnTo>
                    <a:lnTo>
                      <a:pt x="855" y="1"/>
                    </a:lnTo>
                    <a:lnTo>
                      <a:pt x="872" y="2"/>
                    </a:lnTo>
                    <a:lnTo>
                      <a:pt x="880" y="3"/>
                    </a:lnTo>
                    <a:lnTo>
                      <a:pt x="887" y="4"/>
                    </a:lnTo>
                    <a:lnTo>
                      <a:pt x="902" y="7"/>
                    </a:lnTo>
                    <a:lnTo>
                      <a:pt x="916" y="11"/>
                    </a:lnTo>
                    <a:lnTo>
                      <a:pt x="930" y="15"/>
                    </a:lnTo>
                    <a:lnTo>
                      <a:pt x="936" y="18"/>
                    </a:lnTo>
                    <a:lnTo>
                      <a:pt x="942" y="21"/>
                    </a:lnTo>
                    <a:lnTo>
                      <a:pt x="954" y="26"/>
                    </a:lnTo>
                    <a:lnTo>
                      <a:pt x="964" y="33"/>
                    </a:lnTo>
                    <a:lnTo>
                      <a:pt x="969" y="36"/>
                    </a:lnTo>
                    <a:lnTo>
                      <a:pt x="973" y="40"/>
                    </a:lnTo>
                    <a:lnTo>
                      <a:pt x="978" y="43"/>
                    </a:lnTo>
                    <a:lnTo>
                      <a:pt x="982" y="47"/>
                    </a:lnTo>
                    <a:lnTo>
                      <a:pt x="988" y="55"/>
                    </a:lnTo>
                    <a:lnTo>
                      <a:pt x="994" y="63"/>
                    </a:lnTo>
                    <a:lnTo>
                      <a:pt x="996" y="68"/>
                    </a:lnTo>
                    <a:lnTo>
                      <a:pt x="998" y="72"/>
                    </a:lnTo>
                    <a:lnTo>
                      <a:pt x="999" y="76"/>
                    </a:lnTo>
                    <a:lnTo>
                      <a:pt x="1000" y="81"/>
                    </a:lnTo>
                    <a:lnTo>
                      <a:pt x="1001" y="85"/>
                    </a:lnTo>
                    <a:lnTo>
                      <a:pt x="1001" y="90"/>
                    </a:lnTo>
                    <a:lnTo>
                      <a:pt x="1000" y="100"/>
                    </a:lnTo>
                    <a:lnTo>
                      <a:pt x="999" y="105"/>
                    </a:lnTo>
                    <a:lnTo>
                      <a:pt x="998" y="110"/>
                    </a:lnTo>
                    <a:lnTo>
                      <a:pt x="996" y="115"/>
                    </a:lnTo>
                    <a:lnTo>
                      <a:pt x="994" y="120"/>
                    </a:lnTo>
                    <a:lnTo>
                      <a:pt x="992" y="125"/>
                    </a:lnTo>
                    <a:lnTo>
                      <a:pt x="989" y="130"/>
                    </a:lnTo>
                    <a:lnTo>
                      <a:pt x="986" y="135"/>
                    </a:lnTo>
                    <a:lnTo>
                      <a:pt x="982" y="140"/>
                    </a:lnTo>
                    <a:lnTo>
                      <a:pt x="974" y="151"/>
                    </a:lnTo>
                    <a:lnTo>
                      <a:pt x="965" y="160"/>
                    </a:lnTo>
                    <a:lnTo>
                      <a:pt x="955" y="170"/>
                    </a:lnTo>
                    <a:lnTo>
                      <a:pt x="952" y="171"/>
                    </a:lnTo>
                    <a:lnTo>
                      <a:pt x="949" y="172"/>
                    </a:lnTo>
                    <a:lnTo>
                      <a:pt x="945" y="175"/>
                    </a:lnTo>
                    <a:lnTo>
                      <a:pt x="941" y="179"/>
                    </a:lnTo>
                    <a:lnTo>
                      <a:pt x="937" y="184"/>
                    </a:lnTo>
                    <a:lnTo>
                      <a:pt x="935" y="187"/>
                    </a:lnTo>
                    <a:lnTo>
                      <a:pt x="933" y="190"/>
                    </a:lnTo>
                    <a:lnTo>
                      <a:pt x="930" y="198"/>
                    </a:lnTo>
                    <a:lnTo>
                      <a:pt x="928" y="207"/>
                    </a:lnTo>
                    <a:lnTo>
                      <a:pt x="927" y="215"/>
                    </a:lnTo>
                    <a:lnTo>
                      <a:pt x="928" y="222"/>
                    </a:lnTo>
                    <a:lnTo>
                      <a:pt x="929" y="228"/>
                    </a:lnTo>
                    <a:lnTo>
                      <a:pt x="930" y="233"/>
                    </a:lnTo>
                    <a:lnTo>
                      <a:pt x="932" y="237"/>
                    </a:lnTo>
                    <a:lnTo>
                      <a:pt x="933" y="240"/>
                    </a:lnTo>
                    <a:lnTo>
                      <a:pt x="1713" y="244"/>
                    </a:lnTo>
                    <a:lnTo>
                      <a:pt x="1307" y="774"/>
                    </a:lnTo>
                    <a:lnTo>
                      <a:pt x="1302" y="774"/>
                    </a:lnTo>
                    <a:lnTo>
                      <a:pt x="1297" y="773"/>
                    </a:lnTo>
                    <a:lnTo>
                      <a:pt x="1291" y="772"/>
                    </a:lnTo>
                    <a:lnTo>
                      <a:pt x="1284" y="769"/>
                    </a:lnTo>
                    <a:lnTo>
                      <a:pt x="1280" y="767"/>
                    </a:lnTo>
                    <a:lnTo>
                      <a:pt x="1276" y="765"/>
                    </a:lnTo>
                    <a:lnTo>
                      <a:pt x="1273" y="763"/>
                    </a:lnTo>
                    <a:lnTo>
                      <a:pt x="1269" y="760"/>
                    </a:lnTo>
                    <a:lnTo>
                      <a:pt x="1266" y="757"/>
                    </a:lnTo>
                    <a:lnTo>
                      <a:pt x="1263" y="753"/>
                    </a:lnTo>
                    <a:lnTo>
                      <a:pt x="1259" y="746"/>
                    </a:lnTo>
                    <a:lnTo>
                      <a:pt x="1256" y="739"/>
                    </a:lnTo>
                    <a:lnTo>
                      <a:pt x="1254" y="733"/>
                    </a:lnTo>
                    <a:lnTo>
                      <a:pt x="1253" y="727"/>
                    </a:lnTo>
                    <a:lnTo>
                      <a:pt x="1253" y="723"/>
                    </a:lnTo>
                    <a:lnTo>
                      <a:pt x="1254" y="720"/>
                    </a:lnTo>
                    <a:lnTo>
                      <a:pt x="1255" y="717"/>
                    </a:lnTo>
                    <a:lnTo>
                      <a:pt x="1254" y="710"/>
                    </a:lnTo>
                    <a:lnTo>
                      <a:pt x="1253" y="703"/>
                    </a:lnTo>
                    <a:lnTo>
                      <a:pt x="1251" y="690"/>
                    </a:lnTo>
                    <a:lnTo>
                      <a:pt x="1247" y="677"/>
                    </a:lnTo>
                    <a:lnTo>
                      <a:pt x="1245" y="671"/>
                    </a:lnTo>
                    <a:lnTo>
                      <a:pt x="1243" y="665"/>
                    </a:lnTo>
                    <a:lnTo>
                      <a:pt x="1240" y="660"/>
                    </a:lnTo>
                    <a:lnTo>
                      <a:pt x="1237" y="655"/>
                    </a:lnTo>
                    <a:lnTo>
                      <a:pt x="1235" y="650"/>
                    </a:lnTo>
                    <a:lnTo>
                      <a:pt x="1231" y="646"/>
                    </a:lnTo>
                    <a:lnTo>
                      <a:pt x="1228" y="641"/>
                    </a:lnTo>
                    <a:lnTo>
                      <a:pt x="1225" y="638"/>
                    </a:lnTo>
                    <a:lnTo>
                      <a:pt x="1221" y="634"/>
                    </a:lnTo>
                    <a:lnTo>
                      <a:pt x="1218" y="631"/>
                    </a:lnTo>
                    <a:lnTo>
                      <a:pt x="1214" y="629"/>
                    </a:lnTo>
                    <a:lnTo>
                      <a:pt x="1210" y="627"/>
                    </a:lnTo>
                    <a:lnTo>
                      <a:pt x="1205" y="625"/>
                    </a:lnTo>
                    <a:lnTo>
                      <a:pt x="1201" y="623"/>
                    </a:lnTo>
                    <a:lnTo>
                      <a:pt x="1196" y="622"/>
                    </a:lnTo>
                    <a:lnTo>
                      <a:pt x="1192" y="622"/>
                    </a:lnTo>
                    <a:lnTo>
                      <a:pt x="1187" y="621"/>
                    </a:lnTo>
                    <a:lnTo>
                      <a:pt x="1182" y="621"/>
                    </a:lnTo>
                    <a:lnTo>
                      <a:pt x="1177" y="621"/>
                    </a:lnTo>
                    <a:lnTo>
                      <a:pt x="1171" y="622"/>
                    </a:lnTo>
                    <a:lnTo>
                      <a:pt x="1161" y="624"/>
                    </a:lnTo>
                    <a:lnTo>
                      <a:pt x="1155" y="626"/>
                    </a:lnTo>
                    <a:lnTo>
                      <a:pt x="1149" y="628"/>
                    </a:lnTo>
                    <a:lnTo>
                      <a:pt x="1144" y="630"/>
                    </a:lnTo>
                    <a:lnTo>
                      <a:pt x="1138" y="632"/>
                    </a:lnTo>
                    <a:lnTo>
                      <a:pt x="1127" y="638"/>
                    </a:lnTo>
                    <a:lnTo>
                      <a:pt x="1115" y="645"/>
                    </a:lnTo>
                    <a:lnTo>
                      <a:pt x="1104" y="654"/>
                    </a:lnTo>
                    <a:lnTo>
                      <a:pt x="1092" y="663"/>
                    </a:lnTo>
                    <a:lnTo>
                      <a:pt x="1081" y="673"/>
                    </a:lnTo>
                    <a:lnTo>
                      <a:pt x="1070" y="685"/>
                    </a:lnTo>
                    <a:lnTo>
                      <a:pt x="1060" y="698"/>
                    </a:lnTo>
                    <a:lnTo>
                      <a:pt x="1050" y="711"/>
                    </a:lnTo>
                    <a:lnTo>
                      <a:pt x="1045" y="717"/>
                    </a:lnTo>
                    <a:lnTo>
                      <a:pt x="1040" y="724"/>
                    </a:lnTo>
                    <a:lnTo>
                      <a:pt x="1032" y="738"/>
                    </a:lnTo>
                    <a:lnTo>
                      <a:pt x="1024" y="752"/>
                    </a:lnTo>
                    <a:lnTo>
                      <a:pt x="1018" y="766"/>
                    </a:lnTo>
                    <a:lnTo>
                      <a:pt x="1013" y="779"/>
                    </a:lnTo>
                    <a:lnTo>
                      <a:pt x="1009" y="793"/>
                    </a:lnTo>
                    <a:lnTo>
                      <a:pt x="1006" y="806"/>
                    </a:lnTo>
                    <a:lnTo>
                      <a:pt x="1004" y="819"/>
                    </a:lnTo>
                    <a:lnTo>
                      <a:pt x="1003" y="831"/>
                    </a:lnTo>
                    <a:lnTo>
                      <a:pt x="1003" y="843"/>
                    </a:lnTo>
                    <a:lnTo>
                      <a:pt x="1004" y="854"/>
                    </a:lnTo>
                    <a:lnTo>
                      <a:pt x="1006" y="864"/>
                    </a:lnTo>
                    <a:lnTo>
                      <a:pt x="1010" y="873"/>
                    </a:lnTo>
                    <a:lnTo>
                      <a:pt x="1012" y="877"/>
                    </a:lnTo>
                    <a:lnTo>
                      <a:pt x="1014" y="881"/>
                    </a:lnTo>
                    <a:lnTo>
                      <a:pt x="1020" y="889"/>
                    </a:lnTo>
                    <a:lnTo>
                      <a:pt x="1023" y="892"/>
                    </a:lnTo>
                    <a:lnTo>
                      <a:pt x="1027" y="895"/>
                    </a:lnTo>
                    <a:lnTo>
                      <a:pt x="1031" y="897"/>
                    </a:lnTo>
                    <a:lnTo>
                      <a:pt x="1035" y="899"/>
                    </a:lnTo>
                    <a:lnTo>
                      <a:pt x="1039" y="901"/>
                    </a:lnTo>
                    <a:lnTo>
                      <a:pt x="1044" y="903"/>
                    </a:lnTo>
                    <a:lnTo>
                      <a:pt x="1053" y="906"/>
                    </a:lnTo>
                    <a:lnTo>
                      <a:pt x="1064" y="907"/>
                    </a:lnTo>
                    <a:lnTo>
                      <a:pt x="1076" y="908"/>
                    </a:lnTo>
                    <a:lnTo>
                      <a:pt x="1088" y="907"/>
                    </a:lnTo>
                    <a:lnTo>
                      <a:pt x="1100" y="906"/>
                    </a:lnTo>
                    <a:lnTo>
                      <a:pt x="1113" y="904"/>
                    </a:lnTo>
                    <a:lnTo>
                      <a:pt x="1117" y="903"/>
                    </a:lnTo>
                    <a:lnTo>
                      <a:pt x="1121" y="903"/>
                    </a:lnTo>
                    <a:lnTo>
                      <a:pt x="1126" y="903"/>
                    </a:lnTo>
                    <a:lnTo>
                      <a:pt x="1133" y="904"/>
                    </a:lnTo>
                    <a:lnTo>
                      <a:pt x="1140" y="906"/>
                    </a:lnTo>
                    <a:lnTo>
                      <a:pt x="1147" y="909"/>
                    </a:lnTo>
                    <a:lnTo>
                      <a:pt x="1151" y="911"/>
                    </a:lnTo>
                    <a:lnTo>
                      <a:pt x="1155" y="913"/>
                    </a:lnTo>
                    <a:lnTo>
                      <a:pt x="1162" y="918"/>
                    </a:lnTo>
                    <a:lnTo>
                      <a:pt x="1168" y="922"/>
                    </a:lnTo>
                    <a:lnTo>
                      <a:pt x="1178" y="927"/>
                    </a:lnTo>
                    <a:lnTo>
                      <a:pt x="1184" y="930"/>
                    </a:lnTo>
                    <a:lnTo>
                      <a:pt x="1186" y="931"/>
                    </a:lnTo>
                    <a:lnTo>
                      <a:pt x="848" y="1365"/>
                    </a:lnTo>
                    <a:lnTo>
                      <a:pt x="462" y="86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227000" prstMaterial="legacyMatte">
                <a:bevelT w="13500" h="13500" prst="angle"/>
                <a:bevelB w="13500" h="13500" prst="angle"/>
                <a:extrusionClr>
                  <a:schemeClr val="bg1"/>
                </a:extrusionClr>
                <a:contourClr>
                  <a:schemeClr val="bg1"/>
                </a:contourClr>
              </a:sp3d>
            </p:spPr>
            <p:txBody>
              <a:bodyPr>
                <a:flatTx/>
              </a:bodyPr>
              <a:lstStyle/>
              <a:p>
                <a:endParaRPr lang="pl-PL"/>
              </a:p>
            </p:txBody>
          </p:sp>
          <p:sp>
            <p:nvSpPr>
              <p:cNvPr id="14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448" y="2160"/>
                <a:ext cx="614" cy="384"/>
              </a:xfrm>
              <a:prstGeom prst="rect">
                <a:avLst/>
              </a:prstGeom>
            </p:spPr>
            <p:txBody>
              <a:bodyPr wrap="none" fromWordArt="1">
                <a:prstTxWarp prst="textFadeUp">
                  <a:avLst>
                    <a:gd name="adj" fmla="val 13519"/>
                  </a:avLst>
                </a:prstTxWarp>
              </a:bodyPr>
              <a:lstStyle/>
              <a:p>
                <a:pPr algn="ctr"/>
                <a:r>
                  <a:rPr lang="pl-PL" sz="3600" kern="10">
                    <a:ln w="12700">
                      <a:solidFill>
                        <a:srgbClr val="B2B2B2"/>
                      </a:solidFill>
                      <a:round/>
                      <a:headEnd/>
                      <a:tailEnd/>
                    </a:ln>
                    <a:gradFill rotWithShape="1">
                      <a:gsLst>
                        <a:gs pos="0">
                          <a:srgbClr val="520402"/>
                        </a:gs>
                        <a:gs pos="100000">
                          <a:srgbClr val="FFCC00"/>
                        </a:gs>
                      </a:gsLst>
                      <a:lin ang="5400000" scaled="1"/>
                    </a:gradFill>
                    <a:effectLst>
                      <a:outerShdw dist="35921" dir="2700000" sy="50000" rotWithShape="0">
                        <a:srgbClr val="875B0D"/>
                      </a:outerShdw>
                    </a:effectLst>
                    <a:latin typeface="Arial Black" panose="020B0A04020102020204" pitchFamily="34" charset="0"/>
                  </a:rPr>
                  <a:t>OEN</a:t>
                </a:r>
              </a:p>
            </p:txBody>
          </p:sp>
        </p:grpSp>
        <p:sp>
          <p:nvSpPr>
            <p:cNvPr id="7" name="Freeform 15">
              <a:hlinkClick r:id="rId3" action="ppaction://hlinksldjump"/>
            </p:cNvPr>
            <p:cNvSpPr>
              <a:spLocks/>
            </p:cNvSpPr>
            <p:nvPr/>
          </p:nvSpPr>
          <p:spPr bwMode="auto">
            <a:xfrm>
              <a:off x="1157" y="2035"/>
              <a:ext cx="1713" cy="1121"/>
            </a:xfrm>
            <a:custGeom>
              <a:avLst/>
              <a:gdLst>
                <a:gd name="T0" fmla="*/ 1315 w 1713"/>
                <a:gd name="T1" fmla="*/ 626 h 1121"/>
                <a:gd name="T2" fmla="*/ 1294 w 1713"/>
                <a:gd name="T3" fmla="*/ 643 h 1121"/>
                <a:gd name="T4" fmla="*/ 1288 w 1713"/>
                <a:gd name="T5" fmla="*/ 649 h 1121"/>
                <a:gd name="T6" fmla="*/ 1278 w 1713"/>
                <a:gd name="T7" fmla="*/ 661 h 1121"/>
                <a:gd name="T8" fmla="*/ 1273 w 1713"/>
                <a:gd name="T9" fmla="*/ 676 h 1121"/>
                <a:gd name="T10" fmla="*/ 1270 w 1713"/>
                <a:gd name="T11" fmla="*/ 693 h 1121"/>
                <a:gd name="T12" fmla="*/ 1264 w 1713"/>
                <a:gd name="T13" fmla="*/ 716 h 1121"/>
                <a:gd name="T14" fmla="*/ 1254 w 1713"/>
                <a:gd name="T15" fmla="*/ 737 h 1121"/>
                <a:gd name="T16" fmla="*/ 1242 w 1713"/>
                <a:gd name="T17" fmla="*/ 752 h 1121"/>
                <a:gd name="T18" fmla="*/ 1235 w 1713"/>
                <a:gd name="T19" fmla="*/ 758 h 1121"/>
                <a:gd name="T20" fmla="*/ 1227 w 1713"/>
                <a:gd name="T21" fmla="*/ 762 h 1121"/>
                <a:gd name="T22" fmla="*/ 1218 w 1713"/>
                <a:gd name="T23" fmla="*/ 766 h 1121"/>
                <a:gd name="T24" fmla="*/ 1204 w 1713"/>
                <a:gd name="T25" fmla="*/ 768 h 1121"/>
                <a:gd name="T26" fmla="*/ 1189 w 1713"/>
                <a:gd name="T27" fmla="*/ 766 h 1121"/>
                <a:gd name="T28" fmla="*/ 1178 w 1713"/>
                <a:gd name="T29" fmla="*/ 764 h 1121"/>
                <a:gd name="T30" fmla="*/ 1162 w 1713"/>
                <a:gd name="T31" fmla="*/ 758 h 1121"/>
                <a:gd name="T32" fmla="*/ 1145 w 1713"/>
                <a:gd name="T33" fmla="*/ 749 h 1121"/>
                <a:gd name="T34" fmla="*/ 1122 w 1713"/>
                <a:gd name="T35" fmla="*/ 734 h 1121"/>
                <a:gd name="T36" fmla="*/ 1105 w 1713"/>
                <a:gd name="T37" fmla="*/ 719 h 1121"/>
                <a:gd name="T38" fmla="*/ 1089 w 1713"/>
                <a:gd name="T39" fmla="*/ 702 h 1121"/>
                <a:gd name="T40" fmla="*/ 1078 w 1713"/>
                <a:gd name="T41" fmla="*/ 690 h 1121"/>
                <a:gd name="T42" fmla="*/ 1059 w 1713"/>
                <a:gd name="T43" fmla="*/ 663 h 1121"/>
                <a:gd name="T44" fmla="*/ 1048 w 1713"/>
                <a:gd name="T45" fmla="*/ 642 h 1121"/>
                <a:gd name="T46" fmla="*/ 1038 w 1713"/>
                <a:gd name="T47" fmla="*/ 621 h 1121"/>
                <a:gd name="T48" fmla="*/ 1029 w 1713"/>
                <a:gd name="T49" fmla="*/ 594 h 1121"/>
                <a:gd name="T50" fmla="*/ 1025 w 1713"/>
                <a:gd name="T51" fmla="*/ 574 h 1121"/>
                <a:gd name="T52" fmla="*/ 1024 w 1713"/>
                <a:gd name="T53" fmla="*/ 556 h 1121"/>
                <a:gd name="T54" fmla="*/ 1025 w 1713"/>
                <a:gd name="T55" fmla="*/ 538 h 1121"/>
                <a:gd name="T56" fmla="*/ 1028 w 1713"/>
                <a:gd name="T57" fmla="*/ 523 h 1121"/>
                <a:gd name="T58" fmla="*/ 1032 w 1713"/>
                <a:gd name="T59" fmla="*/ 514 h 1121"/>
                <a:gd name="T60" fmla="*/ 1039 w 1713"/>
                <a:gd name="T61" fmla="*/ 502 h 1121"/>
                <a:gd name="T62" fmla="*/ 1046 w 1713"/>
                <a:gd name="T63" fmla="*/ 495 h 1121"/>
                <a:gd name="T64" fmla="*/ 1053 w 1713"/>
                <a:gd name="T65" fmla="*/ 490 h 1121"/>
                <a:gd name="T66" fmla="*/ 1062 w 1713"/>
                <a:gd name="T67" fmla="*/ 486 h 1121"/>
                <a:gd name="T68" fmla="*/ 1078 w 1713"/>
                <a:gd name="T69" fmla="*/ 481 h 1121"/>
                <a:gd name="T70" fmla="*/ 1089 w 1713"/>
                <a:gd name="T71" fmla="*/ 480 h 1121"/>
                <a:gd name="T72" fmla="*/ 1115 w 1713"/>
                <a:gd name="T73" fmla="*/ 480 h 1121"/>
                <a:gd name="T74" fmla="*/ 1141 w 1713"/>
                <a:gd name="T75" fmla="*/ 485 h 1121"/>
                <a:gd name="T76" fmla="*/ 1147 w 1713"/>
                <a:gd name="T77" fmla="*/ 488 h 1121"/>
                <a:gd name="T78" fmla="*/ 1156 w 1713"/>
                <a:gd name="T79" fmla="*/ 491 h 1121"/>
                <a:gd name="T80" fmla="*/ 1170 w 1713"/>
                <a:gd name="T81" fmla="*/ 491 h 1121"/>
                <a:gd name="T82" fmla="*/ 1179 w 1713"/>
                <a:gd name="T83" fmla="*/ 489 h 1121"/>
                <a:gd name="T84" fmla="*/ 1194 w 1713"/>
                <a:gd name="T85" fmla="*/ 481 h 1121"/>
                <a:gd name="T86" fmla="*/ 1204 w 1713"/>
                <a:gd name="T87" fmla="*/ 473 h 1121"/>
                <a:gd name="T88" fmla="*/ 1210 w 1713"/>
                <a:gd name="T89" fmla="*/ 465 h 1121"/>
                <a:gd name="T90" fmla="*/ 865 w 1713"/>
                <a:gd name="T91" fmla="*/ 0 h 1121"/>
                <a:gd name="T92" fmla="*/ 0 w 1713"/>
                <a:gd name="T93" fmla="*/ 1121 h 1121"/>
                <a:gd name="T94" fmla="*/ 857 w 1713"/>
                <a:gd name="T95" fmla="*/ 1121 h 1121"/>
                <a:gd name="T96" fmla="*/ 1713 w 1713"/>
                <a:gd name="T97" fmla="*/ 1121 h 11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13"/>
                <a:gd name="T148" fmla="*/ 0 h 1121"/>
                <a:gd name="T149" fmla="*/ 1713 w 1713"/>
                <a:gd name="T150" fmla="*/ 1121 h 112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13" h="1121">
                  <a:moveTo>
                    <a:pt x="1321" y="619"/>
                  </a:moveTo>
                  <a:lnTo>
                    <a:pt x="1315" y="626"/>
                  </a:lnTo>
                  <a:lnTo>
                    <a:pt x="1307" y="634"/>
                  </a:lnTo>
                  <a:lnTo>
                    <a:pt x="1294" y="643"/>
                  </a:lnTo>
                  <a:lnTo>
                    <a:pt x="1291" y="646"/>
                  </a:lnTo>
                  <a:lnTo>
                    <a:pt x="1288" y="649"/>
                  </a:lnTo>
                  <a:lnTo>
                    <a:pt x="1282" y="655"/>
                  </a:lnTo>
                  <a:lnTo>
                    <a:pt x="1278" y="661"/>
                  </a:lnTo>
                  <a:lnTo>
                    <a:pt x="1276" y="667"/>
                  </a:lnTo>
                  <a:lnTo>
                    <a:pt x="1273" y="676"/>
                  </a:lnTo>
                  <a:lnTo>
                    <a:pt x="1272" y="680"/>
                  </a:lnTo>
                  <a:lnTo>
                    <a:pt x="1270" y="693"/>
                  </a:lnTo>
                  <a:lnTo>
                    <a:pt x="1267" y="705"/>
                  </a:lnTo>
                  <a:lnTo>
                    <a:pt x="1264" y="716"/>
                  </a:lnTo>
                  <a:lnTo>
                    <a:pt x="1259" y="727"/>
                  </a:lnTo>
                  <a:lnTo>
                    <a:pt x="1254" y="737"/>
                  </a:lnTo>
                  <a:lnTo>
                    <a:pt x="1248" y="745"/>
                  </a:lnTo>
                  <a:lnTo>
                    <a:pt x="1242" y="752"/>
                  </a:lnTo>
                  <a:lnTo>
                    <a:pt x="1239" y="755"/>
                  </a:lnTo>
                  <a:lnTo>
                    <a:pt x="1235" y="758"/>
                  </a:lnTo>
                  <a:lnTo>
                    <a:pt x="1231" y="760"/>
                  </a:lnTo>
                  <a:lnTo>
                    <a:pt x="1227" y="762"/>
                  </a:lnTo>
                  <a:lnTo>
                    <a:pt x="1223" y="764"/>
                  </a:lnTo>
                  <a:lnTo>
                    <a:pt x="1218" y="766"/>
                  </a:lnTo>
                  <a:lnTo>
                    <a:pt x="1209" y="767"/>
                  </a:lnTo>
                  <a:lnTo>
                    <a:pt x="1204" y="768"/>
                  </a:lnTo>
                  <a:lnTo>
                    <a:pt x="1199" y="767"/>
                  </a:lnTo>
                  <a:lnTo>
                    <a:pt x="1189" y="766"/>
                  </a:lnTo>
                  <a:lnTo>
                    <a:pt x="1184" y="765"/>
                  </a:lnTo>
                  <a:lnTo>
                    <a:pt x="1178" y="764"/>
                  </a:lnTo>
                  <a:lnTo>
                    <a:pt x="1167" y="760"/>
                  </a:lnTo>
                  <a:lnTo>
                    <a:pt x="1162" y="758"/>
                  </a:lnTo>
                  <a:lnTo>
                    <a:pt x="1156" y="755"/>
                  </a:lnTo>
                  <a:lnTo>
                    <a:pt x="1145" y="749"/>
                  </a:lnTo>
                  <a:lnTo>
                    <a:pt x="1133" y="742"/>
                  </a:lnTo>
                  <a:lnTo>
                    <a:pt x="1122" y="734"/>
                  </a:lnTo>
                  <a:lnTo>
                    <a:pt x="1111" y="724"/>
                  </a:lnTo>
                  <a:lnTo>
                    <a:pt x="1105" y="719"/>
                  </a:lnTo>
                  <a:lnTo>
                    <a:pt x="1100" y="714"/>
                  </a:lnTo>
                  <a:lnTo>
                    <a:pt x="1089" y="702"/>
                  </a:lnTo>
                  <a:lnTo>
                    <a:pt x="1084" y="696"/>
                  </a:lnTo>
                  <a:lnTo>
                    <a:pt x="1078" y="690"/>
                  </a:lnTo>
                  <a:lnTo>
                    <a:pt x="1069" y="677"/>
                  </a:lnTo>
                  <a:lnTo>
                    <a:pt x="1059" y="663"/>
                  </a:lnTo>
                  <a:lnTo>
                    <a:pt x="1051" y="649"/>
                  </a:lnTo>
                  <a:lnTo>
                    <a:pt x="1048" y="642"/>
                  </a:lnTo>
                  <a:lnTo>
                    <a:pt x="1044" y="635"/>
                  </a:lnTo>
                  <a:lnTo>
                    <a:pt x="1038" y="621"/>
                  </a:lnTo>
                  <a:lnTo>
                    <a:pt x="1033" y="607"/>
                  </a:lnTo>
                  <a:lnTo>
                    <a:pt x="1029" y="594"/>
                  </a:lnTo>
                  <a:lnTo>
                    <a:pt x="1026" y="581"/>
                  </a:lnTo>
                  <a:lnTo>
                    <a:pt x="1025" y="574"/>
                  </a:lnTo>
                  <a:lnTo>
                    <a:pt x="1024" y="568"/>
                  </a:lnTo>
                  <a:lnTo>
                    <a:pt x="1024" y="556"/>
                  </a:lnTo>
                  <a:lnTo>
                    <a:pt x="1024" y="544"/>
                  </a:lnTo>
                  <a:lnTo>
                    <a:pt x="1025" y="538"/>
                  </a:lnTo>
                  <a:lnTo>
                    <a:pt x="1025" y="533"/>
                  </a:lnTo>
                  <a:lnTo>
                    <a:pt x="1028" y="523"/>
                  </a:lnTo>
                  <a:lnTo>
                    <a:pt x="1030" y="518"/>
                  </a:lnTo>
                  <a:lnTo>
                    <a:pt x="1032" y="514"/>
                  </a:lnTo>
                  <a:lnTo>
                    <a:pt x="1036" y="506"/>
                  </a:lnTo>
                  <a:lnTo>
                    <a:pt x="1039" y="502"/>
                  </a:lnTo>
                  <a:lnTo>
                    <a:pt x="1042" y="498"/>
                  </a:lnTo>
                  <a:lnTo>
                    <a:pt x="1046" y="495"/>
                  </a:lnTo>
                  <a:lnTo>
                    <a:pt x="1049" y="492"/>
                  </a:lnTo>
                  <a:lnTo>
                    <a:pt x="1053" y="490"/>
                  </a:lnTo>
                  <a:lnTo>
                    <a:pt x="1058" y="488"/>
                  </a:lnTo>
                  <a:lnTo>
                    <a:pt x="1062" y="486"/>
                  </a:lnTo>
                  <a:lnTo>
                    <a:pt x="1067" y="484"/>
                  </a:lnTo>
                  <a:lnTo>
                    <a:pt x="1078" y="481"/>
                  </a:lnTo>
                  <a:lnTo>
                    <a:pt x="1084" y="480"/>
                  </a:lnTo>
                  <a:lnTo>
                    <a:pt x="1089" y="480"/>
                  </a:lnTo>
                  <a:lnTo>
                    <a:pt x="1102" y="479"/>
                  </a:lnTo>
                  <a:lnTo>
                    <a:pt x="1115" y="480"/>
                  </a:lnTo>
                  <a:lnTo>
                    <a:pt x="1128" y="482"/>
                  </a:lnTo>
                  <a:lnTo>
                    <a:pt x="1141" y="485"/>
                  </a:lnTo>
                  <a:lnTo>
                    <a:pt x="1144" y="486"/>
                  </a:lnTo>
                  <a:lnTo>
                    <a:pt x="1147" y="488"/>
                  </a:lnTo>
                  <a:lnTo>
                    <a:pt x="1151" y="489"/>
                  </a:lnTo>
                  <a:lnTo>
                    <a:pt x="1156" y="491"/>
                  </a:lnTo>
                  <a:lnTo>
                    <a:pt x="1163" y="491"/>
                  </a:lnTo>
                  <a:lnTo>
                    <a:pt x="1170" y="491"/>
                  </a:lnTo>
                  <a:lnTo>
                    <a:pt x="1174" y="490"/>
                  </a:lnTo>
                  <a:lnTo>
                    <a:pt x="1179" y="489"/>
                  </a:lnTo>
                  <a:lnTo>
                    <a:pt x="1187" y="485"/>
                  </a:lnTo>
                  <a:lnTo>
                    <a:pt x="1194" y="481"/>
                  </a:lnTo>
                  <a:lnTo>
                    <a:pt x="1200" y="477"/>
                  </a:lnTo>
                  <a:lnTo>
                    <a:pt x="1204" y="473"/>
                  </a:lnTo>
                  <a:lnTo>
                    <a:pt x="1207" y="469"/>
                  </a:lnTo>
                  <a:lnTo>
                    <a:pt x="1210" y="465"/>
                  </a:lnTo>
                  <a:lnTo>
                    <a:pt x="1211" y="461"/>
                  </a:lnTo>
                  <a:lnTo>
                    <a:pt x="865" y="0"/>
                  </a:lnTo>
                  <a:lnTo>
                    <a:pt x="432" y="561"/>
                  </a:lnTo>
                  <a:lnTo>
                    <a:pt x="0" y="1121"/>
                  </a:lnTo>
                  <a:lnTo>
                    <a:pt x="428" y="1121"/>
                  </a:lnTo>
                  <a:lnTo>
                    <a:pt x="857" y="1121"/>
                  </a:lnTo>
                  <a:lnTo>
                    <a:pt x="1285" y="1121"/>
                  </a:lnTo>
                  <a:lnTo>
                    <a:pt x="1713" y="1121"/>
                  </a:lnTo>
                  <a:lnTo>
                    <a:pt x="1321" y="619"/>
                  </a:lnTo>
                  <a:close/>
                </a:path>
              </a:pathLst>
            </a:custGeom>
            <a:solidFill>
              <a:srgbClr val="CC0000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CC0000"/>
              </a:extrusionClr>
              <a:contourClr>
                <a:srgbClr val="CC0000"/>
              </a:contourClr>
            </a:sp3d>
          </p:spPr>
          <p:txBody>
            <a:bodyPr>
              <a:flatTx/>
            </a:bodyPr>
            <a:lstStyle/>
            <a:p>
              <a:endParaRPr lang="pl-PL"/>
            </a:p>
          </p:txBody>
        </p:sp>
        <p:sp>
          <p:nvSpPr>
            <p:cNvPr id="8" name="Text Box 16"/>
            <p:cNvSpPr txBox="1">
              <a:spLocks noChangeArrowheads="1"/>
            </p:cNvSpPr>
            <p:nvPr/>
          </p:nvSpPr>
          <p:spPr bwMode="auto">
            <a:xfrm>
              <a:off x="1248" y="2688"/>
              <a:ext cx="1345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pl-PL" altLang="pl-PL" sz="1800" b="1">
                  <a:solidFill>
                    <a:srgbClr val="FFFF99"/>
                  </a:solidFill>
                  <a:latin typeface="Arial" panose="020B0604020202020204" pitchFamily="34" charset="0"/>
                </a:rPr>
                <a:t>Edukacja</a:t>
              </a:r>
            </a:p>
            <a:p>
              <a:pPr algn="ctr">
                <a:lnSpc>
                  <a:spcPct val="40000"/>
                </a:lnSpc>
                <a:spcBef>
                  <a:spcPct val="50000"/>
                </a:spcBef>
                <a:buFontTx/>
                <a:buNone/>
              </a:pPr>
              <a:r>
                <a:rPr lang="pl-PL" altLang="pl-PL" sz="1800" b="1">
                  <a:solidFill>
                    <a:srgbClr val="FFFF99"/>
                  </a:solidFill>
                  <a:latin typeface="Arial" panose="020B0604020202020204" pitchFamily="34" charset="0"/>
                </a:rPr>
                <a:t>niestacjonarna</a:t>
              </a:r>
              <a:endParaRPr lang="en-US" altLang="pl-PL" sz="1800" b="1">
                <a:solidFill>
                  <a:srgbClr val="FFFF9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Freeform 17">
              <a:hlinkClick r:id="rId4" action="ppaction://hlinksldjump"/>
            </p:cNvPr>
            <p:cNvSpPr>
              <a:spLocks/>
            </p:cNvSpPr>
            <p:nvPr/>
          </p:nvSpPr>
          <p:spPr bwMode="auto">
            <a:xfrm>
              <a:off x="2029" y="900"/>
              <a:ext cx="1713" cy="1121"/>
            </a:xfrm>
            <a:custGeom>
              <a:avLst/>
              <a:gdLst>
                <a:gd name="T0" fmla="*/ 735 w 1713"/>
                <a:gd name="T1" fmla="*/ 1119 h 1121"/>
                <a:gd name="T2" fmla="*/ 732 w 1713"/>
                <a:gd name="T3" fmla="*/ 1101 h 1121"/>
                <a:gd name="T4" fmla="*/ 732 w 1713"/>
                <a:gd name="T5" fmla="*/ 1085 h 1121"/>
                <a:gd name="T6" fmla="*/ 731 w 1713"/>
                <a:gd name="T7" fmla="*/ 1077 h 1121"/>
                <a:gd name="T8" fmla="*/ 726 w 1713"/>
                <a:gd name="T9" fmla="*/ 1062 h 1121"/>
                <a:gd name="T10" fmla="*/ 720 w 1713"/>
                <a:gd name="T11" fmla="*/ 1052 h 1121"/>
                <a:gd name="T12" fmla="*/ 715 w 1713"/>
                <a:gd name="T13" fmla="*/ 1046 h 1121"/>
                <a:gd name="T14" fmla="*/ 697 w 1713"/>
                <a:gd name="T15" fmla="*/ 1028 h 1121"/>
                <a:gd name="T16" fmla="*/ 683 w 1713"/>
                <a:gd name="T17" fmla="*/ 1009 h 1121"/>
                <a:gd name="T18" fmla="*/ 675 w 1713"/>
                <a:gd name="T19" fmla="*/ 989 h 1121"/>
                <a:gd name="T20" fmla="*/ 672 w 1713"/>
                <a:gd name="T21" fmla="*/ 971 h 1121"/>
                <a:gd name="T22" fmla="*/ 674 w 1713"/>
                <a:gd name="T23" fmla="*/ 957 h 1121"/>
                <a:gd name="T24" fmla="*/ 677 w 1713"/>
                <a:gd name="T25" fmla="*/ 949 h 1121"/>
                <a:gd name="T26" fmla="*/ 684 w 1713"/>
                <a:gd name="T27" fmla="*/ 936 h 1121"/>
                <a:gd name="T28" fmla="*/ 691 w 1713"/>
                <a:gd name="T29" fmla="*/ 928 h 1121"/>
                <a:gd name="T30" fmla="*/ 709 w 1713"/>
                <a:gd name="T31" fmla="*/ 914 h 1121"/>
                <a:gd name="T32" fmla="*/ 731 w 1713"/>
                <a:gd name="T33" fmla="*/ 902 h 1121"/>
                <a:gd name="T34" fmla="*/ 756 w 1713"/>
                <a:gd name="T35" fmla="*/ 892 h 1121"/>
                <a:gd name="T36" fmla="*/ 771 w 1713"/>
                <a:gd name="T37" fmla="*/ 888 h 1121"/>
                <a:gd name="T38" fmla="*/ 785 w 1713"/>
                <a:gd name="T39" fmla="*/ 885 h 1121"/>
                <a:gd name="T40" fmla="*/ 801 w 1713"/>
                <a:gd name="T41" fmla="*/ 883 h 1121"/>
                <a:gd name="T42" fmla="*/ 834 w 1713"/>
                <a:gd name="T43" fmla="*/ 881 h 1121"/>
                <a:gd name="T44" fmla="*/ 866 w 1713"/>
                <a:gd name="T45" fmla="*/ 883 h 1121"/>
                <a:gd name="T46" fmla="*/ 882 w 1713"/>
                <a:gd name="T47" fmla="*/ 885 h 1121"/>
                <a:gd name="T48" fmla="*/ 911 w 1713"/>
                <a:gd name="T49" fmla="*/ 892 h 1121"/>
                <a:gd name="T50" fmla="*/ 931 w 1713"/>
                <a:gd name="T51" fmla="*/ 899 h 1121"/>
                <a:gd name="T52" fmla="*/ 948 w 1713"/>
                <a:gd name="T53" fmla="*/ 908 h 1121"/>
                <a:gd name="T54" fmla="*/ 963 w 1713"/>
                <a:gd name="T55" fmla="*/ 917 h 1121"/>
                <a:gd name="T56" fmla="*/ 972 w 1713"/>
                <a:gd name="T57" fmla="*/ 925 h 1121"/>
                <a:gd name="T58" fmla="*/ 983 w 1713"/>
                <a:gd name="T59" fmla="*/ 936 h 1121"/>
                <a:gd name="T60" fmla="*/ 991 w 1713"/>
                <a:gd name="T61" fmla="*/ 949 h 1121"/>
                <a:gd name="T62" fmla="*/ 994 w 1713"/>
                <a:gd name="T63" fmla="*/ 957 h 1121"/>
                <a:gd name="T64" fmla="*/ 995 w 1713"/>
                <a:gd name="T65" fmla="*/ 967 h 1121"/>
                <a:gd name="T66" fmla="*/ 995 w 1713"/>
                <a:gd name="T67" fmla="*/ 981 h 1121"/>
                <a:gd name="T68" fmla="*/ 992 w 1713"/>
                <a:gd name="T69" fmla="*/ 991 h 1121"/>
                <a:gd name="T70" fmla="*/ 989 w 1713"/>
                <a:gd name="T71" fmla="*/ 1001 h 1121"/>
                <a:gd name="T72" fmla="*/ 983 w 1713"/>
                <a:gd name="T73" fmla="*/ 1011 h 1121"/>
                <a:gd name="T74" fmla="*/ 977 w 1713"/>
                <a:gd name="T75" fmla="*/ 1022 h 1121"/>
                <a:gd name="T76" fmla="*/ 959 w 1713"/>
                <a:gd name="T77" fmla="*/ 1042 h 1121"/>
                <a:gd name="T78" fmla="*/ 946 w 1713"/>
                <a:gd name="T79" fmla="*/ 1052 h 1121"/>
                <a:gd name="T80" fmla="*/ 940 w 1713"/>
                <a:gd name="T81" fmla="*/ 1056 h 1121"/>
                <a:gd name="T82" fmla="*/ 932 w 1713"/>
                <a:gd name="T83" fmla="*/ 1065 h 1121"/>
                <a:gd name="T84" fmla="*/ 928 w 1713"/>
                <a:gd name="T85" fmla="*/ 1071 h 1121"/>
                <a:gd name="T86" fmla="*/ 923 w 1713"/>
                <a:gd name="T87" fmla="*/ 1088 h 1121"/>
                <a:gd name="T88" fmla="*/ 922 w 1713"/>
                <a:gd name="T89" fmla="*/ 1103 h 1121"/>
                <a:gd name="T90" fmla="*/ 925 w 1713"/>
                <a:gd name="T91" fmla="*/ 1114 h 1121"/>
                <a:gd name="T92" fmla="*/ 928 w 1713"/>
                <a:gd name="T93" fmla="*/ 1121 h 1121"/>
                <a:gd name="T94" fmla="*/ 1289 w 1713"/>
                <a:gd name="T95" fmla="*/ 561 h 1121"/>
                <a:gd name="T96" fmla="*/ 432 w 1713"/>
                <a:gd name="T97" fmla="*/ 561 h 1121"/>
                <a:gd name="T98" fmla="*/ 736 w 1713"/>
                <a:gd name="T99" fmla="*/ 1121 h 11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13"/>
                <a:gd name="T151" fmla="*/ 0 h 1121"/>
                <a:gd name="T152" fmla="*/ 1713 w 1713"/>
                <a:gd name="T153" fmla="*/ 1121 h 11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13" h="1121">
                  <a:moveTo>
                    <a:pt x="736" y="1121"/>
                  </a:moveTo>
                  <a:lnTo>
                    <a:pt x="735" y="1119"/>
                  </a:lnTo>
                  <a:lnTo>
                    <a:pt x="734" y="1112"/>
                  </a:lnTo>
                  <a:lnTo>
                    <a:pt x="732" y="1101"/>
                  </a:lnTo>
                  <a:lnTo>
                    <a:pt x="732" y="1094"/>
                  </a:lnTo>
                  <a:lnTo>
                    <a:pt x="732" y="1085"/>
                  </a:lnTo>
                  <a:lnTo>
                    <a:pt x="731" y="1081"/>
                  </a:lnTo>
                  <a:lnTo>
                    <a:pt x="731" y="1077"/>
                  </a:lnTo>
                  <a:lnTo>
                    <a:pt x="729" y="1069"/>
                  </a:lnTo>
                  <a:lnTo>
                    <a:pt x="726" y="1062"/>
                  </a:lnTo>
                  <a:lnTo>
                    <a:pt x="723" y="1057"/>
                  </a:lnTo>
                  <a:lnTo>
                    <a:pt x="720" y="1052"/>
                  </a:lnTo>
                  <a:lnTo>
                    <a:pt x="717" y="1049"/>
                  </a:lnTo>
                  <a:lnTo>
                    <a:pt x="715" y="1046"/>
                  </a:lnTo>
                  <a:lnTo>
                    <a:pt x="705" y="1037"/>
                  </a:lnTo>
                  <a:lnTo>
                    <a:pt x="697" y="1028"/>
                  </a:lnTo>
                  <a:lnTo>
                    <a:pt x="689" y="1018"/>
                  </a:lnTo>
                  <a:lnTo>
                    <a:pt x="683" y="1009"/>
                  </a:lnTo>
                  <a:lnTo>
                    <a:pt x="678" y="999"/>
                  </a:lnTo>
                  <a:lnTo>
                    <a:pt x="675" y="989"/>
                  </a:lnTo>
                  <a:lnTo>
                    <a:pt x="672" y="980"/>
                  </a:lnTo>
                  <a:lnTo>
                    <a:pt x="672" y="971"/>
                  </a:lnTo>
                  <a:lnTo>
                    <a:pt x="673" y="962"/>
                  </a:lnTo>
                  <a:lnTo>
                    <a:pt x="674" y="957"/>
                  </a:lnTo>
                  <a:lnTo>
                    <a:pt x="675" y="953"/>
                  </a:lnTo>
                  <a:lnTo>
                    <a:pt x="677" y="949"/>
                  </a:lnTo>
                  <a:lnTo>
                    <a:pt x="679" y="944"/>
                  </a:lnTo>
                  <a:lnTo>
                    <a:pt x="684" y="936"/>
                  </a:lnTo>
                  <a:lnTo>
                    <a:pt x="688" y="932"/>
                  </a:lnTo>
                  <a:lnTo>
                    <a:pt x="691" y="928"/>
                  </a:lnTo>
                  <a:lnTo>
                    <a:pt x="699" y="921"/>
                  </a:lnTo>
                  <a:lnTo>
                    <a:pt x="709" y="914"/>
                  </a:lnTo>
                  <a:lnTo>
                    <a:pt x="719" y="908"/>
                  </a:lnTo>
                  <a:lnTo>
                    <a:pt x="731" y="902"/>
                  </a:lnTo>
                  <a:lnTo>
                    <a:pt x="743" y="897"/>
                  </a:lnTo>
                  <a:lnTo>
                    <a:pt x="756" y="892"/>
                  </a:lnTo>
                  <a:lnTo>
                    <a:pt x="763" y="890"/>
                  </a:lnTo>
                  <a:lnTo>
                    <a:pt x="771" y="888"/>
                  </a:lnTo>
                  <a:lnTo>
                    <a:pt x="778" y="887"/>
                  </a:lnTo>
                  <a:lnTo>
                    <a:pt x="785" y="885"/>
                  </a:lnTo>
                  <a:lnTo>
                    <a:pt x="793" y="884"/>
                  </a:lnTo>
                  <a:lnTo>
                    <a:pt x="801" y="883"/>
                  </a:lnTo>
                  <a:lnTo>
                    <a:pt x="817" y="882"/>
                  </a:lnTo>
                  <a:lnTo>
                    <a:pt x="834" y="881"/>
                  </a:lnTo>
                  <a:lnTo>
                    <a:pt x="850" y="882"/>
                  </a:lnTo>
                  <a:lnTo>
                    <a:pt x="866" y="883"/>
                  </a:lnTo>
                  <a:lnTo>
                    <a:pt x="874" y="884"/>
                  </a:lnTo>
                  <a:lnTo>
                    <a:pt x="882" y="885"/>
                  </a:lnTo>
                  <a:lnTo>
                    <a:pt x="897" y="888"/>
                  </a:lnTo>
                  <a:lnTo>
                    <a:pt x="911" y="892"/>
                  </a:lnTo>
                  <a:lnTo>
                    <a:pt x="924" y="897"/>
                  </a:lnTo>
                  <a:lnTo>
                    <a:pt x="931" y="899"/>
                  </a:lnTo>
                  <a:lnTo>
                    <a:pt x="937" y="902"/>
                  </a:lnTo>
                  <a:lnTo>
                    <a:pt x="948" y="908"/>
                  </a:lnTo>
                  <a:lnTo>
                    <a:pt x="959" y="914"/>
                  </a:lnTo>
                  <a:lnTo>
                    <a:pt x="963" y="917"/>
                  </a:lnTo>
                  <a:lnTo>
                    <a:pt x="968" y="921"/>
                  </a:lnTo>
                  <a:lnTo>
                    <a:pt x="972" y="925"/>
                  </a:lnTo>
                  <a:lnTo>
                    <a:pt x="976" y="928"/>
                  </a:lnTo>
                  <a:lnTo>
                    <a:pt x="983" y="936"/>
                  </a:lnTo>
                  <a:lnTo>
                    <a:pt x="988" y="944"/>
                  </a:lnTo>
                  <a:lnTo>
                    <a:pt x="991" y="949"/>
                  </a:lnTo>
                  <a:lnTo>
                    <a:pt x="992" y="953"/>
                  </a:lnTo>
                  <a:lnTo>
                    <a:pt x="994" y="957"/>
                  </a:lnTo>
                  <a:lnTo>
                    <a:pt x="995" y="962"/>
                  </a:lnTo>
                  <a:lnTo>
                    <a:pt x="995" y="967"/>
                  </a:lnTo>
                  <a:lnTo>
                    <a:pt x="996" y="971"/>
                  </a:lnTo>
                  <a:lnTo>
                    <a:pt x="995" y="981"/>
                  </a:lnTo>
                  <a:lnTo>
                    <a:pt x="994" y="986"/>
                  </a:lnTo>
                  <a:lnTo>
                    <a:pt x="992" y="991"/>
                  </a:lnTo>
                  <a:lnTo>
                    <a:pt x="991" y="996"/>
                  </a:lnTo>
                  <a:lnTo>
                    <a:pt x="989" y="1001"/>
                  </a:lnTo>
                  <a:lnTo>
                    <a:pt x="986" y="1006"/>
                  </a:lnTo>
                  <a:lnTo>
                    <a:pt x="983" y="1011"/>
                  </a:lnTo>
                  <a:lnTo>
                    <a:pt x="980" y="1016"/>
                  </a:lnTo>
                  <a:lnTo>
                    <a:pt x="977" y="1022"/>
                  </a:lnTo>
                  <a:lnTo>
                    <a:pt x="969" y="1032"/>
                  </a:lnTo>
                  <a:lnTo>
                    <a:pt x="959" y="1042"/>
                  </a:lnTo>
                  <a:lnTo>
                    <a:pt x="949" y="1051"/>
                  </a:lnTo>
                  <a:lnTo>
                    <a:pt x="946" y="1052"/>
                  </a:lnTo>
                  <a:lnTo>
                    <a:pt x="944" y="1054"/>
                  </a:lnTo>
                  <a:lnTo>
                    <a:pt x="940" y="1056"/>
                  </a:lnTo>
                  <a:lnTo>
                    <a:pt x="936" y="1060"/>
                  </a:lnTo>
                  <a:lnTo>
                    <a:pt x="932" y="1065"/>
                  </a:lnTo>
                  <a:lnTo>
                    <a:pt x="930" y="1068"/>
                  </a:lnTo>
                  <a:lnTo>
                    <a:pt x="928" y="1071"/>
                  </a:lnTo>
                  <a:lnTo>
                    <a:pt x="925" y="1079"/>
                  </a:lnTo>
                  <a:lnTo>
                    <a:pt x="923" y="1088"/>
                  </a:lnTo>
                  <a:lnTo>
                    <a:pt x="922" y="1096"/>
                  </a:lnTo>
                  <a:lnTo>
                    <a:pt x="922" y="1103"/>
                  </a:lnTo>
                  <a:lnTo>
                    <a:pt x="923" y="1109"/>
                  </a:lnTo>
                  <a:lnTo>
                    <a:pt x="925" y="1114"/>
                  </a:lnTo>
                  <a:lnTo>
                    <a:pt x="926" y="1118"/>
                  </a:lnTo>
                  <a:lnTo>
                    <a:pt x="928" y="1121"/>
                  </a:lnTo>
                  <a:lnTo>
                    <a:pt x="1713" y="1121"/>
                  </a:lnTo>
                  <a:lnTo>
                    <a:pt x="1289" y="561"/>
                  </a:lnTo>
                  <a:lnTo>
                    <a:pt x="864" y="0"/>
                  </a:lnTo>
                  <a:lnTo>
                    <a:pt x="432" y="561"/>
                  </a:lnTo>
                  <a:lnTo>
                    <a:pt x="0" y="1121"/>
                  </a:lnTo>
                  <a:lnTo>
                    <a:pt x="736" y="11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chemeClr val="accent2"/>
              </a:extrusionClr>
              <a:contourClr>
                <a:schemeClr val="accent2"/>
              </a:contourClr>
            </a:sp3d>
          </p:spPr>
          <p:txBody>
            <a:bodyPr>
              <a:flatTx/>
            </a:bodyPr>
            <a:lstStyle/>
            <a:p>
              <a:endParaRPr lang="pl-PL"/>
            </a:p>
          </p:txBody>
        </p:sp>
        <p:sp>
          <p:nvSpPr>
            <p:cNvPr id="10" name="Text Box 18"/>
            <p:cNvSpPr txBox="1">
              <a:spLocks noChangeArrowheads="1"/>
            </p:cNvSpPr>
            <p:nvPr/>
          </p:nvSpPr>
          <p:spPr bwMode="auto">
            <a:xfrm>
              <a:off x="2331" y="1296"/>
              <a:ext cx="1153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pl-PL" altLang="pl-PL" sz="1800" b="1">
                  <a:solidFill>
                    <a:srgbClr val="FFFF99"/>
                  </a:solidFill>
                  <a:latin typeface="Arial" panose="020B0604020202020204" pitchFamily="34" charset="0"/>
                </a:rPr>
                <a:t>Edukacja</a:t>
              </a:r>
              <a:r>
                <a:rPr lang="pl-PL" altLang="pl-PL" sz="2000" b="1">
                  <a:solidFill>
                    <a:srgbClr val="FFFF99"/>
                  </a:solidFill>
                  <a:latin typeface="Arial" panose="020B0604020202020204" pitchFamily="34" charset="0"/>
                </a:rPr>
                <a:t> otwarta</a:t>
              </a:r>
              <a:endParaRPr lang="en-US" altLang="pl-PL" sz="2000" b="1">
                <a:latin typeface="Arial" panose="020B0604020202020204" pitchFamily="34" charset="0"/>
              </a:endParaRPr>
            </a:p>
          </p:txBody>
        </p:sp>
        <p:sp>
          <p:nvSpPr>
            <p:cNvPr id="11" name="Freeform 19">
              <a:hlinkClick r:id="rId5" action="ppaction://hlinksldjump"/>
            </p:cNvPr>
            <p:cNvSpPr>
              <a:spLocks/>
            </p:cNvSpPr>
            <p:nvPr/>
          </p:nvSpPr>
          <p:spPr bwMode="auto">
            <a:xfrm>
              <a:off x="2889" y="2022"/>
              <a:ext cx="1714" cy="1121"/>
            </a:xfrm>
            <a:custGeom>
              <a:avLst/>
              <a:gdLst>
                <a:gd name="T0" fmla="*/ 865 w 1714"/>
                <a:gd name="T1" fmla="*/ 0 h 1121"/>
                <a:gd name="T2" fmla="*/ 1714 w 1714"/>
                <a:gd name="T3" fmla="*/ 1121 h 1121"/>
                <a:gd name="T4" fmla="*/ 857 w 1714"/>
                <a:gd name="T5" fmla="*/ 1121 h 1121"/>
                <a:gd name="T6" fmla="*/ 0 w 1714"/>
                <a:gd name="T7" fmla="*/ 1121 h 1121"/>
                <a:gd name="T8" fmla="*/ 334 w 1714"/>
                <a:gd name="T9" fmla="*/ 685 h 1121"/>
                <a:gd name="T10" fmla="*/ 318 w 1714"/>
                <a:gd name="T11" fmla="*/ 677 h 1121"/>
                <a:gd name="T12" fmla="*/ 298 w 1714"/>
                <a:gd name="T13" fmla="*/ 664 h 1121"/>
                <a:gd name="T14" fmla="*/ 283 w 1714"/>
                <a:gd name="T15" fmla="*/ 659 h 1121"/>
                <a:gd name="T16" fmla="*/ 267 w 1714"/>
                <a:gd name="T17" fmla="*/ 658 h 1121"/>
                <a:gd name="T18" fmla="*/ 251 w 1714"/>
                <a:gd name="T19" fmla="*/ 661 h 1121"/>
                <a:gd name="T20" fmla="*/ 231 w 1714"/>
                <a:gd name="T21" fmla="*/ 663 h 1121"/>
                <a:gd name="T22" fmla="*/ 214 w 1714"/>
                <a:gd name="T23" fmla="*/ 662 h 1121"/>
                <a:gd name="T24" fmla="*/ 198 w 1714"/>
                <a:gd name="T25" fmla="*/ 659 h 1121"/>
                <a:gd name="T26" fmla="*/ 189 w 1714"/>
                <a:gd name="T27" fmla="*/ 656 h 1121"/>
                <a:gd name="T28" fmla="*/ 177 w 1714"/>
                <a:gd name="T29" fmla="*/ 650 h 1121"/>
                <a:gd name="T30" fmla="*/ 170 w 1714"/>
                <a:gd name="T31" fmla="*/ 644 h 1121"/>
                <a:gd name="T32" fmla="*/ 159 w 1714"/>
                <a:gd name="T33" fmla="*/ 628 h 1121"/>
                <a:gd name="T34" fmla="*/ 154 w 1714"/>
                <a:gd name="T35" fmla="*/ 614 h 1121"/>
                <a:gd name="T36" fmla="*/ 152 w 1714"/>
                <a:gd name="T37" fmla="*/ 598 h 1121"/>
                <a:gd name="T38" fmla="*/ 153 w 1714"/>
                <a:gd name="T39" fmla="*/ 574 h 1121"/>
                <a:gd name="T40" fmla="*/ 157 w 1714"/>
                <a:gd name="T41" fmla="*/ 555 h 1121"/>
                <a:gd name="T42" fmla="*/ 162 w 1714"/>
                <a:gd name="T43" fmla="*/ 535 h 1121"/>
                <a:gd name="T44" fmla="*/ 174 w 1714"/>
                <a:gd name="T45" fmla="*/ 507 h 1121"/>
                <a:gd name="T46" fmla="*/ 190 w 1714"/>
                <a:gd name="T47" fmla="*/ 479 h 1121"/>
                <a:gd name="T48" fmla="*/ 209 w 1714"/>
                <a:gd name="T49" fmla="*/ 452 h 1121"/>
                <a:gd name="T50" fmla="*/ 225 w 1714"/>
                <a:gd name="T51" fmla="*/ 434 h 1121"/>
                <a:gd name="T52" fmla="*/ 243 w 1714"/>
                <a:gd name="T53" fmla="*/ 418 h 1121"/>
                <a:gd name="T54" fmla="*/ 266 w 1714"/>
                <a:gd name="T55" fmla="*/ 400 h 1121"/>
                <a:gd name="T56" fmla="*/ 289 w 1714"/>
                <a:gd name="T57" fmla="*/ 388 h 1121"/>
                <a:gd name="T58" fmla="*/ 311 w 1714"/>
                <a:gd name="T59" fmla="*/ 379 h 1121"/>
                <a:gd name="T60" fmla="*/ 332 w 1714"/>
                <a:gd name="T61" fmla="*/ 376 h 1121"/>
                <a:gd name="T62" fmla="*/ 342 w 1714"/>
                <a:gd name="T63" fmla="*/ 377 h 1121"/>
                <a:gd name="T64" fmla="*/ 356 w 1714"/>
                <a:gd name="T65" fmla="*/ 380 h 1121"/>
                <a:gd name="T66" fmla="*/ 364 w 1714"/>
                <a:gd name="T67" fmla="*/ 384 h 1121"/>
                <a:gd name="T68" fmla="*/ 372 w 1714"/>
                <a:gd name="T69" fmla="*/ 389 h 1121"/>
                <a:gd name="T70" fmla="*/ 382 w 1714"/>
                <a:gd name="T71" fmla="*/ 401 h 1121"/>
                <a:gd name="T72" fmla="*/ 393 w 1714"/>
                <a:gd name="T73" fmla="*/ 420 h 1121"/>
                <a:gd name="T74" fmla="*/ 401 w 1714"/>
                <a:gd name="T75" fmla="*/ 444 h 1121"/>
                <a:gd name="T76" fmla="*/ 404 w 1714"/>
                <a:gd name="T77" fmla="*/ 457 h 1121"/>
                <a:gd name="T78" fmla="*/ 404 w 1714"/>
                <a:gd name="T79" fmla="*/ 475 h 1121"/>
                <a:gd name="T80" fmla="*/ 404 w 1714"/>
                <a:gd name="T81" fmla="*/ 483 h 1121"/>
                <a:gd name="T82" fmla="*/ 406 w 1714"/>
                <a:gd name="T83" fmla="*/ 494 h 1121"/>
                <a:gd name="T84" fmla="*/ 414 w 1714"/>
                <a:gd name="T85" fmla="*/ 508 h 1121"/>
                <a:gd name="T86" fmla="*/ 420 w 1714"/>
                <a:gd name="T87" fmla="*/ 515 h 1121"/>
                <a:gd name="T88" fmla="*/ 427 w 1714"/>
                <a:gd name="T89" fmla="*/ 520 h 1121"/>
                <a:gd name="T90" fmla="*/ 441 w 1714"/>
                <a:gd name="T91" fmla="*/ 527 h 1121"/>
                <a:gd name="T92" fmla="*/ 453 w 1714"/>
                <a:gd name="T93" fmla="*/ 529 h 112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14"/>
                <a:gd name="T142" fmla="*/ 0 h 1121"/>
                <a:gd name="T143" fmla="*/ 1714 w 1714"/>
                <a:gd name="T144" fmla="*/ 1121 h 112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14" h="1121">
                  <a:moveTo>
                    <a:pt x="458" y="530"/>
                  </a:moveTo>
                  <a:lnTo>
                    <a:pt x="865" y="0"/>
                  </a:lnTo>
                  <a:lnTo>
                    <a:pt x="1289" y="561"/>
                  </a:lnTo>
                  <a:lnTo>
                    <a:pt x="1714" y="1121"/>
                  </a:lnTo>
                  <a:lnTo>
                    <a:pt x="1285" y="1121"/>
                  </a:lnTo>
                  <a:lnTo>
                    <a:pt x="857" y="1121"/>
                  </a:lnTo>
                  <a:lnTo>
                    <a:pt x="429" y="1121"/>
                  </a:lnTo>
                  <a:lnTo>
                    <a:pt x="0" y="1121"/>
                  </a:lnTo>
                  <a:lnTo>
                    <a:pt x="337" y="686"/>
                  </a:lnTo>
                  <a:lnTo>
                    <a:pt x="334" y="685"/>
                  </a:lnTo>
                  <a:lnTo>
                    <a:pt x="328" y="682"/>
                  </a:lnTo>
                  <a:lnTo>
                    <a:pt x="318" y="677"/>
                  </a:lnTo>
                  <a:lnTo>
                    <a:pt x="305" y="668"/>
                  </a:lnTo>
                  <a:lnTo>
                    <a:pt x="298" y="664"/>
                  </a:lnTo>
                  <a:lnTo>
                    <a:pt x="290" y="661"/>
                  </a:lnTo>
                  <a:lnTo>
                    <a:pt x="283" y="659"/>
                  </a:lnTo>
                  <a:lnTo>
                    <a:pt x="277" y="658"/>
                  </a:lnTo>
                  <a:lnTo>
                    <a:pt x="267" y="658"/>
                  </a:lnTo>
                  <a:lnTo>
                    <a:pt x="263" y="659"/>
                  </a:lnTo>
                  <a:lnTo>
                    <a:pt x="251" y="661"/>
                  </a:lnTo>
                  <a:lnTo>
                    <a:pt x="237" y="663"/>
                  </a:lnTo>
                  <a:lnTo>
                    <a:pt x="231" y="663"/>
                  </a:lnTo>
                  <a:lnTo>
                    <a:pt x="225" y="663"/>
                  </a:lnTo>
                  <a:lnTo>
                    <a:pt x="214" y="662"/>
                  </a:lnTo>
                  <a:lnTo>
                    <a:pt x="203" y="661"/>
                  </a:lnTo>
                  <a:lnTo>
                    <a:pt x="198" y="659"/>
                  </a:lnTo>
                  <a:lnTo>
                    <a:pt x="193" y="658"/>
                  </a:lnTo>
                  <a:lnTo>
                    <a:pt x="189" y="656"/>
                  </a:lnTo>
                  <a:lnTo>
                    <a:pt x="184" y="654"/>
                  </a:lnTo>
                  <a:lnTo>
                    <a:pt x="177" y="650"/>
                  </a:lnTo>
                  <a:lnTo>
                    <a:pt x="173" y="647"/>
                  </a:lnTo>
                  <a:lnTo>
                    <a:pt x="170" y="644"/>
                  </a:lnTo>
                  <a:lnTo>
                    <a:pt x="164" y="636"/>
                  </a:lnTo>
                  <a:lnTo>
                    <a:pt x="159" y="628"/>
                  </a:lnTo>
                  <a:lnTo>
                    <a:pt x="156" y="619"/>
                  </a:lnTo>
                  <a:lnTo>
                    <a:pt x="154" y="614"/>
                  </a:lnTo>
                  <a:lnTo>
                    <a:pt x="153" y="609"/>
                  </a:lnTo>
                  <a:lnTo>
                    <a:pt x="152" y="598"/>
                  </a:lnTo>
                  <a:lnTo>
                    <a:pt x="152" y="586"/>
                  </a:lnTo>
                  <a:lnTo>
                    <a:pt x="153" y="574"/>
                  </a:lnTo>
                  <a:lnTo>
                    <a:pt x="155" y="561"/>
                  </a:lnTo>
                  <a:lnTo>
                    <a:pt x="157" y="555"/>
                  </a:lnTo>
                  <a:lnTo>
                    <a:pt x="158" y="548"/>
                  </a:lnTo>
                  <a:lnTo>
                    <a:pt x="162" y="535"/>
                  </a:lnTo>
                  <a:lnTo>
                    <a:pt x="168" y="521"/>
                  </a:lnTo>
                  <a:lnTo>
                    <a:pt x="174" y="507"/>
                  </a:lnTo>
                  <a:lnTo>
                    <a:pt x="181" y="493"/>
                  </a:lnTo>
                  <a:lnTo>
                    <a:pt x="190" y="479"/>
                  </a:lnTo>
                  <a:lnTo>
                    <a:pt x="199" y="466"/>
                  </a:lnTo>
                  <a:lnTo>
                    <a:pt x="209" y="452"/>
                  </a:lnTo>
                  <a:lnTo>
                    <a:pt x="220" y="439"/>
                  </a:lnTo>
                  <a:lnTo>
                    <a:pt x="225" y="434"/>
                  </a:lnTo>
                  <a:lnTo>
                    <a:pt x="231" y="428"/>
                  </a:lnTo>
                  <a:lnTo>
                    <a:pt x="243" y="418"/>
                  </a:lnTo>
                  <a:lnTo>
                    <a:pt x="254" y="409"/>
                  </a:lnTo>
                  <a:lnTo>
                    <a:pt x="266" y="400"/>
                  </a:lnTo>
                  <a:lnTo>
                    <a:pt x="277" y="393"/>
                  </a:lnTo>
                  <a:lnTo>
                    <a:pt x="289" y="388"/>
                  </a:lnTo>
                  <a:lnTo>
                    <a:pt x="300" y="383"/>
                  </a:lnTo>
                  <a:lnTo>
                    <a:pt x="311" y="379"/>
                  </a:lnTo>
                  <a:lnTo>
                    <a:pt x="322" y="377"/>
                  </a:lnTo>
                  <a:lnTo>
                    <a:pt x="332" y="376"/>
                  </a:lnTo>
                  <a:lnTo>
                    <a:pt x="337" y="376"/>
                  </a:lnTo>
                  <a:lnTo>
                    <a:pt x="342" y="377"/>
                  </a:lnTo>
                  <a:lnTo>
                    <a:pt x="351" y="379"/>
                  </a:lnTo>
                  <a:lnTo>
                    <a:pt x="356" y="380"/>
                  </a:lnTo>
                  <a:lnTo>
                    <a:pt x="360" y="382"/>
                  </a:lnTo>
                  <a:lnTo>
                    <a:pt x="364" y="384"/>
                  </a:lnTo>
                  <a:lnTo>
                    <a:pt x="368" y="387"/>
                  </a:lnTo>
                  <a:lnTo>
                    <a:pt x="372" y="389"/>
                  </a:lnTo>
                  <a:lnTo>
                    <a:pt x="375" y="393"/>
                  </a:lnTo>
                  <a:lnTo>
                    <a:pt x="382" y="401"/>
                  </a:lnTo>
                  <a:lnTo>
                    <a:pt x="388" y="410"/>
                  </a:lnTo>
                  <a:lnTo>
                    <a:pt x="393" y="420"/>
                  </a:lnTo>
                  <a:lnTo>
                    <a:pt x="398" y="432"/>
                  </a:lnTo>
                  <a:lnTo>
                    <a:pt x="401" y="444"/>
                  </a:lnTo>
                  <a:lnTo>
                    <a:pt x="403" y="451"/>
                  </a:lnTo>
                  <a:lnTo>
                    <a:pt x="404" y="457"/>
                  </a:lnTo>
                  <a:lnTo>
                    <a:pt x="405" y="472"/>
                  </a:lnTo>
                  <a:lnTo>
                    <a:pt x="404" y="475"/>
                  </a:lnTo>
                  <a:lnTo>
                    <a:pt x="404" y="478"/>
                  </a:lnTo>
                  <a:lnTo>
                    <a:pt x="404" y="483"/>
                  </a:lnTo>
                  <a:lnTo>
                    <a:pt x="405" y="488"/>
                  </a:lnTo>
                  <a:lnTo>
                    <a:pt x="406" y="494"/>
                  </a:lnTo>
                  <a:lnTo>
                    <a:pt x="409" y="501"/>
                  </a:lnTo>
                  <a:lnTo>
                    <a:pt x="414" y="508"/>
                  </a:lnTo>
                  <a:lnTo>
                    <a:pt x="417" y="512"/>
                  </a:lnTo>
                  <a:lnTo>
                    <a:pt x="420" y="515"/>
                  </a:lnTo>
                  <a:lnTo>
                    <a:pt x="423" y="518"/>
                  </a:lnTo>
                  <a:lnTo>
                    <a:pt x="427" y="520"/>
                  </a:lnTo>
                  <a:lnTo>
                    <a:pt x="434" y="524"/>
                  </a:lnTo>
                  <a:lnTo>
                    <a:pt x="441" y="527"/>
                  </a:lnTo>
                  <a:lnTo>
                    <a:pt x="448" y="528"/>
                  </a:lnTo>
                  <a:lnTo>
                    <a:pt x="453" y="529"/>
                  </a:lnTo>
                  <a:lnTo>
                    <a:pt x="458" y="530"/>
                  </a:lnTo>
                  <a:close/>
                </a:path>
              </a:pathLst>
            </a:custGeom>
            <a:solidFill>
              <a:srgbClr val="008000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227000" prstMaterial="legacyMatte">
              <a:bevelT w="13500" h="13500" prst="angle"/>
              <a:bevelB w="13500" h="13500" prst="angle"/>
              <a:extrusionClr>
                <a:srgbClr val="008000"/>
              </a:extrusionClr>
              <a:contourClr>
                <a:srgbClr val="008000"/>
              </a:contourClr>
            </a:sp3d>
          </p:spPr>
          <p:txBody>
            <a:bodyPr>
              <a:flatTx/>
            </a:bodyPr>
            <a:lstStyle/>
            <a:p>
              <a:endParaRPr lang="pl-PL"/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3263" y="2688"/>
              <a:ext cx="1153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pl-PL" altLang="pl-PL" sz="1800" b="1">
                  <a:solidFill>
                    <a:srgbClr val="FFFF99"/>
                  </a:solidFill>
                  <a:latin typeface="Arial" panose="020B0604020202020204" pitchFamily="34" charset="0"/>
                </a:rPr>
                <a:t>Kształcenie</a:t>
              </a:r>
              <a:endParaRPr lang="pl-PL" altLang="pl-PL" sz="2000" b="1">
                <a:solidFill>
                  <a:srgbClr val="FFFF99"/>
                </a:solidFill>
                <a:latin typeface="Arial" panose="020B0604020202020204" pitchFamily="34" charset="0"/>
              </a:endParaRPr>
            </a:p>
            <a:p>
              <a:pPr algn="ctr">
                <a:lnSpc>
                  <a:spcPct val="40000"/>
                </a:lnSpc>
                <a:spcBef>
                  <a:spcPct val="50000"/>
                </a:spcBef>
                <a:buFontTx/>
                <a:buNone/>
              </a:pPr>
              <a:r>
                <a:rPr lang="pl-PL" altLang="pl-PL" sz="2000" b="1">
                  <a:solidFill>
                    <a:srgbClr val="FFFF99"/>
                  </a:solidFill>
                  <a:latin typeface="Arial" panose="020B0604020202020204" pitchFamily="34" charset="0"/>
                </a:rPr>
                <a:t>na odległość</a:t>
              </a:r>
              <a:endParaRPr lang="en-US" altLang="pl-PL" sz="2000" b="1">
                <a:solidFill>
                  <a:srgbClr val="FFFF99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814141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rostokąt 2">
            <a:hlinkClick r:id="rId2"/>
            <a:extLst>
              <a:ext uri="{FF2B5EF4-FFF2-40B4-BE49-F238E27FC236}">
                <a16:creationId xmlns:a16="http://schemas.microsoft.com/office/drawing/2014/main" id="{60810C9E-662C-934E-8B70-10CFB822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6386" name="pole tekstowe 1">
            <a:extLst>
              <a:ext uri="{FF2B5EF4-FFF2-40B4-BE49-F238E27FC236}">
                <a16:creationId xmlns:a16="http://schemas.microsoft.com/office/drawing/2014/main" id="{B4B75EB9-6E19-5147-BCB0-BCC7CF1B8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2610" y="465882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 err="1">
                <a:solidFill>
                  <a:srgbClr val="002060"/>
                </a:solidFill>
              </a:rPr>
              <a:t>OEN</a:t>
            </a:r>
            <a:endParaRPr lang="pl-PL" altLang="pl-PL" sz="1800" dirty="0">
              <a:solidFill>
                <a:srgbClr val="002060"/>
              </a:solidFill>
            </a:endParaRP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2272134" y="1491506"/>
            <a:ext cx="6156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2800">
                <a:solidFill>
                  <a:srgbClr val="002060"/>
                </a:solidFill>
                <a:latin typeface="Verdana" panose="020B0604030504040204" pitchFamily="34" charset="0"/>
              </a:rPr>
              <a:t>Otwarta Edukacja Niestacjonarna</a:t>
            </a: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1014834" y="2586756"/>
            <a:ext cx="251460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 typeface="CommonBullets" pitchFamily="34" charset="2"/>
              <a:buNone/>
            </a:pP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Kładzie nacisk na potrzeby uczącego się.  Proces nauczania jest, nastawiony na uczestnictwo</a:t>
            </a:r>
            <a:b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i inwencję studenta. </a:t>
            </a: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6996534" y="2482106"/>
            <a:ext cx="27432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50000"/>
              </a:spcBef>
              <a:buClr>
                <a:srgbClr val="CC0000"/>
              </a:buClr>
              <a:buSzPct val="125000"/>
              <a:buFont typeface="CommonBullets" pitchFamily="34" charset="2"/>
              <a:buNone/>
            </a:pP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Daje możliwość uczenia się samodzielnego, </a:t>
            </a:r>
            <a:b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w dogodnym</a:t>
            </a:r>
            <a:b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 miejscu i czasie oraz</a:t>
            </a:r>
            <a:b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 </a:t>
            </a:r>
            <a:r>
              <a:rPr lang="pl-PL" altLang="pl-PL" sz="2000" dirty="0">
                <a:solidFill>
                  <a:srgbClr val="C00000"/>
                </a:solidFill>
                <a:latin typeface="Verdana" panose="020B0604030504040204" pitchFamily="34" charset="0"/>
              </a:rPr>
              <a:t>samodzielnego kontrolowania </a:t>
            </a: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przyswojonej wiedzy.</a:t>
            </a:r>
          </a:p>
        </p:txBody>
      </p:sp>
      <p:pic>
        <p:nvPicPr>
          <p:cNvPr id="2" name="Obraz 1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400" y="2613570"/>
            <a:ext cx="5472000" cy="35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22832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rostokąt 2">
            <a:hlinkClick r:id="rId2"/>
            <a:extLst>
              <a:ext uri="{FF2B5EF4-FFF2-40B4-BE49-F238E27FC236}">
                <a16:creationId xmlns:a16="http://schemas.microsoft.com/office/drawing/2014/main" id="{60810C9E-662C-934E-8B70-10CFB822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6386" name="pole tekstowe 1">
            <a:extLst>
              <a:ext uri="{FF2B5EF4-FFF2-40B4-BE49-F238E27FC236}">
                <a16:creationId xmlns:a16="http://schemas.microsoft.com/office/drawing/2014/main" id="{B4B75EB9-6E19-5147-BCB0-BCC7CF1B8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2610" y="465882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 err="1">
                <a:solidFill>
                  <a:srgbClr val="002060"/>
                </a:solidFill>
              </a:rPr>
              <a:t>OEN</a:t>
            </a:r>
            <a:endParaRPr lang="pl-PL" altLang="pl-PL" sz="1800" dirty="0">
              <a:solidFill>
                <a:srgbClr val="002060"/>
              </a:solidFill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2655094" y="1635294"/>
            <a:ext cx="6156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2800">
                <a:solidFill>
                  <a:srgbClr val="002060"/>
                </a:solidFill>
                <a:latin typeface="Verdana" panose="020B0604030504040204" pitchFamily="34" charset="0"/>
              </a:rPr>
              <a:t>Otwarta Edukacja Niestacjonarna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1664494" y="2625894"/>
            <a:ext cx="25146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 typeface="CommonBullets" pitchFamily="34" charset="2"/>
              <a:buNone/>
            </a:pPr>
            <a:r>
              <a:rPr lang="pl-PL" altLang="pl-PL" sz="2000">
                <a:solidFill>
                  <a:srgbClr val="000066"/>
                </a:solidFill>
                <a:latin typeface="Verdana" panose="020B0604030504040204" pitchFamily="34" charset="0"/>
              </a:rPr>
              <a:t>Ogranicza bezpośredni kontakt nauczyciela ze studentem. </a:t>
            </a: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6896581" y="2666231"/>
            <a:ext cx="2743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50000"/>
              </a:spcBef>
              <a:buClr>
                <a:srgbClr val="CC0000"/>
              </a:buClr>
              <a:buSzPct val="125000"/>
              <a:buFont typeface="CommonBullets" pitchFamily="34" charset="2"/>
              <a:buNone/>
            </a:pPr>
            <a:r>
              <a:rPr lang="pl-PL" altLang="pl-PL" sz="2000" dirty="0">
                <a:solidFill>
                  <a:srgbClr val="C00000"/>
                </a:solidFill>
                <a:latin typeface="Verdana" panose="020B0604030504040204" pitchFamily="34" charset="0"/>
              </a:rPr>
              <a:t>Posługuje się specjalnie przygotowanymi materiałami dydaktycznymi.</a:t>
            </a:r>
          </a:p>
        </p:txBody>
      </p:sp>
      <p:pic>
        <p:nvPicPr>
          <p:cNvPr id="3" name="Obraz 2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800" y="2613600"/>
            <a:ext cx="5472000" cy="35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3291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rostokąt 2">
            <a:hlinkClick r:id="rId2"/>
            <a:extLst>
              <a:ext uri="{FF2B5EF4-FFF2-40B4-BE49-F238E27FC236}">
                <a16:creationId xmlns:a16="http://schemas.microsoft.com/office/drawing/2014/main" id="{60810C9E-662C-934E-8B70-10CFB822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6386" name="pole tekstowe 1">
            <a:extLst>
              <a:ext uri="{FF2B5EF4-FFF2-40B4-BE49-F238E27FC236}">
                <a16:creationId xmlns:a16="http://schemas.microsoft.com/office/drawing/2014/main" id="{B4B75EB9-6E19-5147-BCB0-BCC7CF1B8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2610" y="465882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 err="1">
                <a:solidFill>
                  <a:srgbClr val="002060"/>
                </a:solidFill>
              </a:rPr>
              <a:t>OEN</a:t>
            </a:r>
            <a:endParaRPr lang="pl-PL" altLang="pl-PL" sz="1800" dirty="0">
              <a:solidFill>
                <a:srgbClr val="002060"/>
              </a:solidFill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2655094" y="1635294"/>
            <a:ext cx="6156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2800">
                <a:solidFill>
                  <a:srgbClr val="002060"/>
                </a:solidFill>
                <a:latin typeface="Verdana" panose="020B0604030504040204" pitchFamily="34" charset="0"/>
              </a:rPr>
              <a:t>Otwarta Edukacja Niestacjonarna</a:t>
            </a:r>
          </a:p>
        </p:txBody>
      </p:sp>
      <p:pic>
        <p:nvPicPr>
          <p:cNvPr id="2" name="Obraz 1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800" y="2613600"/>
            <a:ext cx="5472000" cy="3582000"/>
          </a:xfrm>
          <a:prstGeom prst="rect">
            <a:avLst/>
          </a:prstGeom>
        </p:spPr>
      </p:pic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299790" y="2595730"/>
            <a:ext cx="25146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 typeface="CommonBullets" pitchFamily="34" charset="2"/>
              <a:buNone/>
            </a:pP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Chociaż samo nie jest formą alternatywną</a:t>
            </a:r>
            <a:b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dla kształcenia tradycyjnego to</a:t>
            </a:r>
            <a:b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może stanowić jego cenne</a:t>
            </a:r>
            <a:b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rozszerzenie</a:t>
            </a:r>
            <a:b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i uzupełnienie.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 typeface="CommonBullets" pitchFamily="34" charset="2"/>
              <a:buNone/>
            </a:pPr>
            <a:endParaRPr lang="pl-PL" altLang="pl-PL" sz="2000" dirty="0">
              <a:solidFill>
                <a:srgbClr val="000066"/>
              </a:solidFill>
              <a:latin typeface="Verdana" panose="020B0604030504040204" pitchFamily="34" charset="0"/>
            </a:endParaRP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6340611" y="2625892"/>
            <a:ext cx="38100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50000"/>
              </a:spcBef>
              <a:buClr>
                <a:srgbClr val="CC0000"/>
              </a:buClr>
              <a:buSzPct val="125000"/>
              <a:buFont typeface="CommonBullets" pitchFamily="34" charset="2"/>
              <a:buNone/>
            </a:pP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Stosuje się połączenie kształcenia niestacjonarnego</a:t>
            </a:r>
            <a:b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 z elementami</a:t>
            </a:r>
            <a:b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000" dirty="0">
                <a:solidFill>
                  <a:srgbClr val="000066"/>
                </a:solidFill>
                <a:latin typeface="Verdana" panose="020B0604030504040204" pitchFamily="34" charset="0"/>
              </a:rPr>
              <a:t> tradycyjnymi.</a:t>
            </a:r>
          </a:p>
        </p:txBody>
      </p:sp>
    </p:spTree>
    <p:extLst>
      <p:ext uri="{BB962C8B-B14F-4D97-AF65-F5344CB8AC3E}">
        <p14:creationId xmlns:p14="http://schemas.microsoft.com/office/powerpoint/2010/main" val="190100778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rostokąt 2">
            <a:hlinkClick r:id="rId2"/>
            <a:extLst>
              <a:ext uri="{FF2B5EF4-FFF2-40B4-BE49-F238E27FC236}">
                <a16:creationId xmlns:a16="http://schemas.microsoft.com/office/drawing/2014/main" id="{60810C9E-662C-934E-8B70-10CFB822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6386" name="pole tekstowe 1">
            <a:extLst>
              <a:ext uri="{FF2B5EF4-FFF2-40B4-BE49-F238E27FC236}">
                <a16:creationId xmlns:a16="http://schemas.microsoft.com/office/drawing/2014/main" id="{B4B75EB9-6E19-5147-BCB0-BCC7CF1B8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2610" y="465882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 err="1">
                <a:solidFill>
                  <a:srgbClr val="002060"/>
                </a:solidFill>
              </a:rPr>
              <a:t>OEN</a:t>
            </a:r>
            <a:endParaRPr lang="pl-PL" altLang="pl-PL" sz="1800" dirty="0">
              <a:solidFill>
                <a:srgbClr val="002060"/>
              </a:solidFill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2655094" y="1635294"/>
            <a:ext cx="6156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2800">
                <a:solidFill>
                  <a:srgbClr val="002060"/>
                </a:solidFill>
                <a:latin typeface="Verdana" panose="020B0604030504040204" pitchFamily="34" charset="0"/>
              </a:rPr>
              <a:t>Otwarta Edukacja Niestacjonarna</a:t>
            </a: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auto">
          <a:xfrm>
            <a:off x="443806" y="2858954"/>
            <a:ext cx="9937302" cy="209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spcAft>
                <a:spcPts val="500"/>
              </a:spcAft>
              <a:buFontTx/>
              <a:buNone/>
            </a:pPr>
            <a:r>
              <a:rPr lang="pl-PL" altLang="pl-PL" sz="2800" b="1" dirty="0">
                <a:solidFill>
                  <a:srgbClr val="C00000"/>
                </a:solidFill>
                <a:latin typeface="Verdana" panose="020B0604030504040204" pitchFamily="34" charset="0"/>
              </a:rPr>
              <a:t>Nic nie zastąpi osobistych kontaktów nauczyciel - pracujący w zespole uczeń, student</a:t>
            </a:r>
            <a:r>
              <a:rPr lang="pl-PL" altLang="pl-PL" sz="2800" dirty="0">
                <a:solidFill>
                  <a:srgbClr val="C00000"/>
                </a:solidFill>
                <a:latin typeface="Verdana" panose="020B0604030504040204" pitchFamily="34" charset="0"/>
              </a:rPr>
              <a:t>.</a:t>
            </a:r>
          </a:p>
          <a:p>
            <a:pPr>
              <a:spcBef>
                <a:spcPct val="50000"/>
              </a:spcBef>
              <a:spcAft>
                <a:spcPts val="500"/>
              </a:spcAft>
              <a:buFontTx/>
              <a:buNone/>
            </a:pPr>
            <a:r>
              <a:rPr lang="pl-PL" altLang="pl-PL" sz="2800" dirty="0">
                <a:solidFill>
                  <a:srgbClr val="002060"/>
                </a:solidFill>
                <a:latin typeface="Verdana" panose="020B0604030504040204" pitchFamily="34" charset="0"/>
              </a:rPr>
              <a:t>Przejście na system kształcenia niestacjonarnego jest wyborem gorszego wariantu.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43806" y="5484483"/>
            <a:ext cx="77962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800" dirty="0">
                <a:solidFill>
                  <a:srgbClr val="002060"/>
                </a:solidFill>
                <a:latin typeface="Verdana" panose="020B0604030504040204" pitchFamily="34" charset="0"/>
              </a:rPr>
              <a:t>Jakie</a:t>
            </a:r>
            <a:r>
              <a:rPr lang="pl-PL" altLang="pl-PL" sz="1200" dirty="0">
                <a:solidFill>
                  <a:srgbClr val="002060"/>
                </a:solidFill>
                <a:latin typeface="Verdana" panose="020B0604030504040204" pitchFamily="34" charset="0"/>
              </a:rPr>
              <a:t>  </a:t>
            </a:r>
            <a:r>
              <a:rPr lang="pl-PL" altLang="pl-PL" sz="2800" dirty="0">
                <a:solidFill>
                  <a:srgbClr val="002060"/>
                </a:solidFill>
                <a:latin typeface="Verdana" panose="020B0604030504040204" pitchFamily="34" charset="0"/>
              </a:rPr>
              <a:t>elementy zdalnego nauczania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800" dirty="0">
                <a:solidFill>
                  <a:srgbClr val="002060"/>
                </a:solidFill>
                <a:latin typeface="Verdana" panose="020B0604030504040204" pitchFamily="34" charset="0"/>
              </a:rPr>
              <a:t>wprowadzać i na jakim etapie kształcenia?</a:t>
            </a:r>
          </a:p>
        </p:txBody>
      </p:sp>
    </p:spTree>
    <p:extLst>
      <p:ext uri="{BB962C8B-B14F-4D97-AF65-F5344CB8AC3E}">
        <p14:creationId xmlns:p14="http://schemas.microsoft.com/office/powerpoint/2010/main" val="2737519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rostokąt 2">
            <a:hlinkClick r:id="rId2"/>
            <a:extLst>
              <a:ext uri="{FF2B5EF4-FFF2-40B4-BE49-F238E27FC236}">
                <a16:creationId xmlns:a16="http://schemas.microsoft.com/office/drawing/2014/main" id="{60810C9E-662C-934E-8B70-10CFB822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6386" name="pole tekstowe 1">
            <a:extLst>
              <a:ext uri="{FF2B5EF4-FFF2-40B4-BE49-F238E27FC236}">
                <a16:creationId xmlns:a16="http://schemas.microsoft.com/office/drawing/2014/main" id="{B4B75EB9-6E19-5147-BCB0-BCC7CF1B8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2610" y="465882"/>
            <a:ext cx="6848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 err="1">
                <a:solidFill>
                  <a:srgbClr val="002060"/>
                </a:solidFill>
              </a:rPr>
              <a:t>OEN</a:t>
            </a:r>
            <a:endParaRPr lang="pl-PL" altLang="pl-PL" sz="1800" dirty="0">
              <a:solidFill>
                <a:srgbClr val="002060"/>
              </a:solidFill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2655094" y="1635294"/>
            <a:ext cx="6156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2800">
                <a:solidFill>
                  <a:srgbClr val="002060"/>
                </a:solidFill>
                <a:latin typeface="Verdana" panose="020B0604030504040204" pitchFamily="34" charset="0"/>
              </a:rPr>
              <a:t>Otwarta Edukacja Niestacjonarna</a:t>
            </a: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205410" y="2986162"/>
            <a:ext cx="80772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Clr>
                <a:srgbClr val="FF3300"/>
              </a:buClr>
              <a:buFont typeface="Wingdings" panose="05000000000000000000" pitchFamily="2" charset="2"/>
              <a:buNone/>
            </a:pP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Możliwe jest podniesienie zarówno </a:t>
            </a:r>
            <a:r>
              <a:rPr lang="pl-PL" altLang="pl-PL" sz="2400" dirty="0">
                <a:solidFill>
                  <a:srgbClr val="CC0000"/>
                </a:solidFill>
                <a:latin typeface="Verdana" panose="020B0604030504040204" pitchFamily="34" charset="0"/>
              </a:rPr>
              <a:t>efektywności</a:t>
            </a: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 jak i </a:t>
            </a:r>
            <a:r>
              <a:rPr lang="pl-PL" altLang="pl-PL" sz="2400" dirty="0">
                <a:solidFill>
                  <a:srgbClr val="CC0000"/>
                </a:solidFill>
                <a:latin typeface="Verdana" panose="020B0604030504040204" pitchFamily="34" charset="0"/>
              </a:rPr>
              <a:t>atrakcyjności</a:t>
            </a: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 zajęć poprzez:</a:t>
            </a:r>
            <a:b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endParaRPr lang="pl-PL" altLang="pl-PL" sz="2400" dirty="0">
              <a:solidFill>
                <a:srgbClr val="000066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  <a:buClr>
                <a:srgbClr val="FF3300"/>
              </a:buClr>
              <a:buFont typeface="Wingdings" panose="05000000000000000000" pitchFamily="2" charset="2"/>
              <a:buNone/>
            </a:pP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 wykorzystanie nowych technik multimedialnych, </a:t>
            </a:r>
          </a:p>
          <a:p>
            <a:pPr>
              <a:spcBef>
                <a:spcPct val="50000"/>
              </a:spcBef>
              <a:buClr>
                <a:srgbClr val="FF3300"/>
              </a:buClr>
              <a:buFont typeface="Wingdings" panose="05000000000000000000" pitchFamily="2" charset="2"/>
              <a:buNone/>
            </a:pP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 w tym komputerowych programów edukacyjnych</a:t>
            </a:r>
            <a:endParaRPr lang="pl-PL" altLang="pl-PL" sz="1200" dirty="0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  <a:buClr>
                <a:srgbClr val="FF3300"/>
              </a:buClr>
              <a:buFont typeface="Wingdings" panose="05000000000000000000" pitchFamily="2" charset="2"/>
              <a:buNone/>
            </a:pP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praktycznie na</a:t>
            </a:r>
            <a:r>
              <a:rPr lang="pl-PL" altLang="pl-PL" sz="2400" dirty="0">
                <a:latin typeface="Verdana" panose="020B0604030504040204" pitchFamily="34" charset="0"/>
              </a:rPr>
              <a:t> </a:t>
            </a:r>
            <a:r>
              <a:rPr lang="pl-PL" altLang="pl-PL" sz="2400" dirty="0">
                <a:solidFill>
                  <a:srgbClr val="C00000"/>
                </a:solidFill>
                <a:latin typeface="Verdana" panose="020B0604030504040204" pitchFamily="34" charset="0"/>
              </a:rPr>
              <a:t>każdym etapie kształcenia.</a:t>
            </a:r>
          </a:p>
        </p:txBody>
      </p:sp>
    </p:spTree>
    <p:extLst>
      <p:ext uri="{BB962C8B-B14F-4D97-AF65-F5344CB8AC3E}">
        <p14:creationId xmlns:p14="http://schemas.microsoft.com/office/powerpoint/2010/main" val="153166421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>
            <a:extLst>
              <a:ext uri="{FF2B5EF4-FFF2-40B4-BE49-F238E27FC236}">
                <a16:creationId xmlns:a16="http://schemas.microsoft.com/office/drawing/2014/main" id="{9AD72A5F-0AFB-8D49-B5B6-38A4A4AEB13A}"/>
              </a:ext>
            </a:extLst>
          </p:cNvPr>
          <p:cNvSpPr>
            <a:spLocks/>
          </p:cNvSpPr>
          <p:nvPr/>
        </p:nvSpPr>
        <p:spPr bwMode="auto">
          <a:xfrm>
            <a:off x="2438400" y="1676400"/>
            <a:ext cx="506253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 sz="3200">
                <a:solidFill>
                  <a:srgbClr val="002060"/>
                </a:solidFill>
              </a:rPr>
              <a:t>Krótka historia e-Fizyki</a:t>
            </a:r>
          </a:p>
        </p:txBody>
      </p:sp>
      <p:sp>
        <p:nvSpPr>
          <p:cNvPr id="14340" name="pole tekstowe 1">
            <a:extLst>
              <a:ext uri="{FF2B5EF4-FFF2-40B4-BE49-F238E27FC236}">
                <a16:creationId xmlns:a16="http://schemas.microsoft.com/office/drawing/2014/main" id="{1DFB391D-2187-4545-B5AD-CFA6C3D3C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9363" y="7091363"/>
            <a:ext cx="139858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400"/>
              <a:t>Zbigniew Kąkol</a:t>
            </a:r>
          </a:p>
        </p:txBody>
      </p:sp>
    </p:spTree>
    <p:extLst>
      <p:ext uri="{BB962C8B-B14F-4D97-AF65-F5344CB8AC3E}">
        <p14:creationId xmlns:p14="http://schemas.microsoft.com/office/powerpoint/2010/main" val="107318694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rostokąt 2">
            <a:hlinkClick r:id="rId2"/>
            <a:extLst>
              <a:ext uri="{FF2B5EF4-FFF2-40B4-BE49-F238E27FC236}">
                <a16:creationId xmlns:a16="http://schemas.microsoft.com/office/drawing/2014/main" id="{B045D9FD-7763-4A4D-BBA9-439767FBE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5362" name="Prostokąt 1">
            <a:extLst>
              <a:ext uri="{FF2B5EF4-FFF2-40B4-BE49-F238E27FC236}">
                <a16:creationId xmlns:a16="http://schemas.microsoft.com/office/drawing/2014/main" id="{370FC476-4D98-C24E-AB6B-48E7B691C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113" y="754063"/>
            <a:ext cx="3024187" cy="461962"/>
          </a:xfrm>
          <a:prstGeom prst="rect">
            <a:avLst/>
          </a:prstGeom>
          <a:solidFill>
            <a:srgbClr val="00528A"/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>
                <a:solidFill>
                  <a:schemeClr val="bg1"/>
                </a:solidFill>
              </a:rPr>
              <a:t>Jak to się zaczęło?</a:t>
            </a:r>
          </a:p>
        </p:txBody>
      </p:sp>
      <p:sp>
        <p:nvSpPr>
          <p:cNvPr id="15363" name="Prostokąt 2">
            <a:extLst>
              <a:ext uri="{FF2B5EF4-FFF2-40B4-BE49-F238E27FC236}">
                <a16:creationId xmlns:a16="http://schemas.microsoft.com/office/drawing/2014/main" id="{303D6206-E922-B34A-963C-1A7A97A36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0963" y="2009775"/>
            <a:ext cx="2081212" cy="4000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 sz="2000">
                <a:solidFill>
                  <a:srgbClr val="002060"/>
                </a:solidFill>
              </a:rPr>
              <a:t>ścieżka 1 - AGH</a:t>
            </a:r>
          </a:p>
        </p:txBody>
      </p:sp>
      <p:sp>
        <p:nvSpPr>
          <p:cNvPr id="15364" name="Prostokąt 8">
            <a:extLst>
              <a:ext uri="{FF2B5EF4-FFF2-40B4-BE49-F238E27FC236}">
                <a16:creationId xmlns:a16="http://schemas.microsoft.com/office/drawing/2014/main" id="{4F3FF287-C486-3E43-9A5E-35561F7E9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175" y="2009775"/>
            <a:ext cx="3679825" cy="4000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 sz="2000">
                <a:solidFill>
                  <a:srgbClr val="002060"/>
                </a:solidFill>
              </a:rPr>
              <a:t>ścieżka 2 - wykładowcy</a:t>
            </a:r>
          </a:p>
        </p:txBody>
      </p:sp>
      <p:cxnSp>
        <p:nvCxnSpPr>
          <p:cNvPr id="15365" name="Łącznik łamany 4">
            <a:extLst>
              <a:ext uri="{FF2B5EF4-FFF2-40B4-BE49-F238E27FC236}">
                <a16:creationId xmlns:a16="http://schemas.microsoft.com/office/drawing/2014/main" id="{AAD17C37-FE80-2A48-9405-AB762BB9A867}"/>
              </a:ext>
            </a:extLst>
          </p:cNvPr>
          <p:cNvCxnSpPr>
            <a:cxnSpLocks/>
            <a:stCxn id="15362" idx="2"/>
            <a:endCxn id="15363" idx="0"/>
          </p:cNvCxnSpPr>
          <p:nvPr/>
        </p:nvCxnSpPr>
        <p:spPr bwMode="auto">
          <a:xfrm rot="5400000">
            <a:off x="3464719" y="142081"/>
            <a:ext cx="793750" cy="2941638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66" name="Łącznik łamany 9">
            <a:extLst>
              <a:ext uri="{FF2B5EF4-FFF2-40B4-BE49-F238E27FC236}">
                <a16:creationId xmlns:a16="http://schemas.microsoft.com/office/drawing/2014/main" id="{26C7BE27-3974-F044-B717-F606A2F89D4A}"/>
              </a:ext>
            </a:extLst>
          </p:cNvPr>
          <p:cNvCxnSpPr>
            <a:cxnSpLocks/>
            <a:stCxn id="15362" idx="2"/>
            <a:endCxn id="15364" idx="0"/>
          </p:cNvCxnSpPr>
          <p:nvPr/>
        </p:nvCxnSpPr>
        <p:spPr bwMode="auto">
          <a:xfrm rot="16200000" flipH="1">
            <a:off x="6556376" y="-7938"/>
            <a:ext cx="793750" cy="3241675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367" name="Prostokąt 11">
            <a:extLst>
              <a:ext uri="{FF2B5EF4-FFF2-40B4-BE49-F238E27FC236}">
                <a16:creationId xmlns:a16="http://schemas.microsoft.com/office/drawing/2014/main" id="{CA57A8BF-CBB2-8A44-A309-038350808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8" y="4786313"/>
            <a:ext cx="4181475" cy="830262"/>
          </a:xfrm>
          <a:prstGeom prst="rect">
            <a:avLst/>
          </a:prstGeom>
          <a:noFill/>
          <a:ln w="9525">
            <a:solidFill>
              <a:srgbClr val="002060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chemeClr val="bg1"/>
                </a:solidFill>
              </a:rPr>
              <a:t>OEN - wsparcie dla kształcenia tradycyjnego</a:t>
            </a:r>
          </a:p>
        </p:txBody>
      </p:sp>
      <p:sp>
        <p:nvSpPr>
          <p:cNvPr id="15368" name="Prostokąt 12">
            <a:extLst>
              <a:ext uri="{FF2B5EF4-FFF2-40B4-BE49-F238E27FC236}">
                <a16:creationId xmlns:a16="http://schemas.microsoft.com/office/drawing/2014/main" id="{10103940-8899-0647-98B3-3E61E4E63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213" y="2698750"/>
            <a:ext cx="4176712" cy="7080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002060"/>
                </a:solidFill>
              </a:rPr>
              <a:t>Rozbieżność w kształceniu Fizyki w szkole średniej i na uczelni</a:t>
            </a:r>
          </a:p>
        </p:txBody>
      </p:sp>
      <p:sp>
        <p:nvSpPr>
          <p:cNvPr id="15369" name="Prostokąt 13">
            <a:extLst>
              <a:ext uri="{FF2B5EF4-FFF2-40B4-BE49-F238E27FC236}">
                <a16:creationId xmlns:a16="http://schemas.microsoft.com/office/drawing/2014/main" id="{C75D443A-BABA-8349-8281-036EA8A36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" y="3778250"/>
            <a:ext cx="3505200" cy="461963"/>
          </a:xfrm>
          <a:prstGeom prst="rect">
            <a:avLst/>
          </a:prstGeom>
          <a:noFill/>
          <a:ln w="9525">
            <a:solidFill>
              <a:srgbClr val="002060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chemeClr val="bg1"/>
                </a:solidFill>
              </a:rPr>
              <a:t>Jak można to poprawić?</a:t>
            </a:r>
          </a:p>
        </p:txBody>
      </p:sp>
      <p:cxnSp>
        <p:nvCxnSpPr>
          <p:cNvPr id="15370" name="Łącznik prosty 15">
            <a:extLst>
              <a:ext uri="{FF2B5EF4-FFF2-40B4-BE49-F238E27FC236}">
                <a16:creationId xmlns:a16="http://schemas.microsoft.com/office/drawing/2014/main" id="{DA962401-8A5A-6343-8A8F-4921F95D4EA7}"/>
              </a:ext>
            </a:extLst>
          </p:cNvPr>
          <p:cNvCxnSpPr>
            <a:cxnSpLocks/>
            <a:stCxn id="15363" idx="2"/>
            <a:endCxn id="15368" idx="0"/>
          </p:cNvCxnSpPr>
          <p:nvPr/>
        </p:nvCxnSpPr>
        <p:spPr bwMode="auto">
          <a:xfrm>
            <a:off x="2390775" y="2409825"/>
            <a:ext cx="0" cy="288925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71" name="Łącznik prosty 17">
            <a:extLst>
              <a:ext uri="{FF2B5EF4-FFF2-40B4-BE49-F238E27FC236}">
                <a16:creationId xmlns:a16="http://schemas.microsoft.com/office/drawing/2014/main" id="{F218F5BD-8D75-CA46-A1E5-F94F74F44C9E}"/>
              </a:ext>
            </a:extLst>
          </p:cNvPr>
          <p:cNvCxnSpPr>
            <a:cxnSpLocks noChangeShapeType="1"/>
            <a:stCxn id="15368" idx="2"/>
            <a:endCxn id="15369" idx="0"/>
          </p:cNvCxnSpPr>
          <p:nvPr/>
        </p:nvCxnSpPr>
        <p:spPr bwMode="auto">
          <a:xfrm>
            <a:off x="2390775" y="3406775"/>
            <a:ext cx="0" cy="371475"/>
          </a:xfrm>
          <a:prstGeom prst="line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72" name="Łącznik prosty 19">
            <a:extLst>
              <a:ext uri="{FF2B5EF4-FFF2-40B4-BE49-F238E27FC236}">
                <a16:creationId xmlns:a16="http://schemas.microsoft.com/office/drawing/2014/main" id="{E5F45474-05C6-0A40-8869-BD51BB285B77}"/>
              </a:ext>
            </a:extLst>
          </p:cNvPr>
          <p:cNvCxnSpPr>
            <a:cxnSpLocks noChangeShapeType="1"/>
            <a:stCxn id="15369" idx="2"/>
            <a:endCxn id="15367" idx="0"/>
          </p:cNvCxnSpPr>
          <p:nvPr/>
        </p:nvCxnSpPr>
        <p:spPr bwMode="auto">
          <a:xfrm>
            <a:off x="2390775" y="4240213"/>
            <a:ext cx="0" cy="546100"/>
          </a:xfrm>
          <a:prstGeom prst="line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373" name="Prostokąt 28">
            <a:extLst>
              <a:ext uri="{FF2B5EF4-FFF2-40B4-BE49-F238E27FC236}">
                <a16:creationId xmlns:a16="http://schemas.microsoft.com/office/drawing/2014/main" id="{EFF5E59C-F939-664C-855D-C7B593D52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7025" y="2770188"/>
            <a:ext cx="5006975" cy="7080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002060"/>
                </a:solidFill>
              </a:rPr>
              <a:t>Fizyka, kurs dla kilku tysięcy studentów, problemy z podręcznikami</a:t>
            </a:r>
            <a:endParaRPr lang="pl-PL" altLang="pl-PL" sz="2000"/>
          </a:p>
        </p:txBody>
      </p:sp>
      <p:cxnSp>
        <p:nvCxnSpPr>
          <p:cNvPr id="15374" name="Łącznik łamany 30">
            <a:extLst>
              <a:ext uri="{FF2B5EF4-FFF2-40B4-BE49-F238E27FC236}">
                <a16:creationId xmlns:a16="http://schemas.microsoft.com/office/drawing/2014/main" id="{22EB97EE-8E5E-5442-951D-750637992713}"/>
              </a:ext>
            </a:extLst>
          </p:cNvPr>
          <p:cNvCxnSpPr>
            <a:cxnSpLocks/>
            <a:stCxn id="15364" idx="2"/>
            <a:endCxn id="15373" idx="0"/>
          </p:cNvCxnSpPr>
          <p:nvPr/>
        </p:nvCxnSpPr>
        <p:spPr bwMode="auto">
          <a:xfrm rot="5400000">
            <a:off x="8062119" y="2258219"/>
            <a:ext cx="360363" cy="663575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375" name="Prostokąt 34">
            <a:extLst>
              <a:ext uri="{FF2B5EF4-FFF2-40B4-BE49-F238E27FC236}">
                <a16:creationId xmlns:a16="http://schemas.microsoft.com/office/drawing/2014/main" id="{23F6ECFF-EA1F-7543-9C61-9D7490736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3788" y="3811588"/>
            <a:ext cx="3506787" cy="461962"/>
          </a:xfrm>
          <a:prstGeom prst="rect">
            <a:avLst/>
          </a:prstGeom>
          <a:noFill/>
          <a:ln w="9525">
            <a:solidFill>
              <a:srgbClr val="002060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chemeClr val="bg1"/>
                </a:solidFill>
              </a:rPr>
              <a:t>Jak można to poprawić?</a:t>
            </a:r>
          </a:p>
        </p:txBody>
      </p:sp>
      <p:cxnSp>
        <p:nvCxnSpPr>
          <p:cNvPr id="15376" name="Łącznik prosty 32">
            <a:extLst>
              <a:ext uri="{FF2B5EF4-FFF2-40B4-BE49-F238E27FC236}">
                <a16:creationId xmlns:a16="http://schemas.microsoft.com/office/drawing/2014/main" id="{5805C824-5839-C94D-A2B4-6EB8D7B49928}"/>
              </a:ext>
            </a:extLst>
          </p:cNvPr>
          <p:cNvCxnSpPr>
            <a:cxnSpLocks noChangeShapeType="1"/>
            <a:stCxn id="15373" idx="2"/>
            <a:endCxn id="15375" idx="0"/>
          </p:cNvCxnSpPr>
          <p:nvPr/>
        </p:nvCxnSpPr>
        <p:spPr bwMode="auto">
          <a:xfrm>
            <a:off x="7910513" y="3478213"/>
            <a:ext cx="15875" cy="333375"/>
          </a:xfrm>
          <a:prstGeom prst="line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377" name="Prostokąt 33">
            <a:extLst>
              <a:ext uri="{FF2B5EF4-FFF2-40B4-BE49-F238E27FC236}">
                <a16:creationId xmlns:a16="http://schemas.microsoft.com/office/drawing/2014/main" id="{45E0ED63-2844-8043-9001-78ABF6B63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1588" y="4786313"/>
            <a:ext cx="3151187" cy="830262"/>
          </a:xfrm>
          <a:prstGeom prst="rect">
            <a:avLst/>
          </a:prstGeom>
          <a:noFill/>
          <a:ln w="9525">
            <a:solidFill>
              <a:srgbClr val="002060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chemeClr val="bg1"/>
                </a:solidFill>
              </a:rPr>
              <a:t>Wykłady z Fizyki, notatki dla studentów</a:t>
            </a:r>
          </a:p>
        </p:txBody>
      </p:sp>
      <p:cxnSp>
        <p:nvCxnSpPr>
          <p:cNvPr id="15378" name="Łącznik prosty 38">
            <a:extLst>
              <a:ext uri="{FF2B5EF4-FFF2-40B4-BE49-F238E27FC236}">
                <a16:creationId xmlns:a16="http://schemas.microsoft.com/office/drawing/2014/main" id="{2FE20B49-D73E-264D-A213-23ADAFBD1FFA}"/>
              </a:ext>
            </a:extLst>
          </p:cNvPr>
          <p:cNvCxnSpPr>
            <a:cxnSpLocks noChangeShapeType="1"/>
            <a:stCxn id="15375" idx="2"/>
            <a:endCxn id="15377" idx="0"/>
          </p:cNvCxnSpPr>
          <p:nvPr/>
        </p:nvCxnSpPr>
        <p:spPr bwMode="auto">
          <a:xfrm>
            <a:off x="7926388" y="4273550"/>
            <a:ext cx="0" cy="512763"/>
          </a:xfrm>
          <a:prstGeom prst="line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79" name="Łącznik prosty ze strzałką 5">
            <a:extLst>
              <a:ext uri="{FF2B5EF4-FFF2-40B4-BE49-F238E27FC236}">
                <a16:creationId xmlns:a16="http://schemas.microsoft.com/office/drawing/2014/main" id="{FF5F002C-7B3D-D043-BC15-E1BBC41B7D41}"/>
              </a:ext>
            </a:extLst>
          </p:cNvPr>
          <p:cNvCxnSpPr>
            <a:cxnSpLocks noChangeShapeType="1"/>
            <a:stCxn id="15367" idx="2"/>
          </p:cNvCxnSpPr>
          <p:nvPr/>
        </p:nvCxnSpPr>
        <p:spPr bwMode="auto">
          <a:xfrm flipH="1">
            <a:off x="2390775" y="5616575"/>
            <a:ext cx="0" cy="1185863"/>
          </a:xfrm>
          <a:prstGeom prst="straightConnector1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80" name="Łącznik prosty ze strzałką 24">
            <a:extLst>
              <a:ext uri="{FF2B5EF4-FFF2-40B4-BE49-F238E27FC236}">
                <a16:creationId xmlns:a16="http://schemas.microsoft.com/office/drawing/2014/main" id="{A0F3AA6D-98B5-D646-805E-F819D1BDAB8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935913" y="5616575"/>
            <a:ext cx="0" cy="1185863"/>
          </a:xfrm>
          <a:prstGeom prst="straightConnector1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2925485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rostokąt 2">
            <a:hlinkClick r:id="rId2"/>
            <a:extLst>
              <a:ext uri="{FF2B5EF4-FFF2-40B4-BE49-F238E27FC236}">
                <a16:creationId xmlns:a16="http://schemas.microsoft.com/office/drawing/2014/main" id="{60810C9E-662C-934E-8B70-10CFB822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6386" name="pole tekstowe 1">
            <a:extLst>
              <a:ext uri="{FF2B5EF4-FFF2-40B4-BE49-F238E27FC236}">
                <a16:creationId xmlns:a16="http://schemas.microsoft.com/office/drawing/2014/main" id="{B4B75EB9-6E19-5147-BCB0-BCC7CF1B8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1834" y="513947"/>
            <a:ext cx="17107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>
                <a:solidFill>
                  <a:srgbClr val="002060"/>
                </a:solidFill>
              </a:rPr>
              <a:t>Wprowadzenie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362055" y="1196523"/>
            <a:ext cx="61547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800">
                <a:solidFill>
                  <a:srgbClr val="C00000"/>
                </a:solidFill>
                <a:latin typeface="Verdana" panose="020B0604030504040204" pitchFamily="34" charset="0"/>
              </a:rPr>
              <a:t>Kształcenie zdalne - „e-learning”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488930" y="2204585"/>
            <a:ext cx="842486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C00000"/>
                </a:solidFill>
                <a:latin typeface="Verdana" panose="020B0604030504040204" pitchFamily="34" charset="0"/>
              </a:rPr>
              <a:t>E-learning </a:t>
            </a: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to zaprzęgnięcie technologii </a:t>
            </a:r>
            <a:b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400" dirty="0">
                <a:solidFill>
                  <a:srgbClr val="C00000"/>
                </a:solidFill>
                <a:latin typeface="Verdana" panose="020B0604030504040204" pitchFamily="34" charset="0"/>
              </a:rPr>
              <a:t>Just In Time</a:t>
            </a: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, do ciągłego podnoszenia </a:t>
            </a:r>
            <a:b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kwalifikacji personelu.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488930" y="4795385"/>
            <a:ext cx="8351837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3600"/>
              </a:lnSpc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Filozofia </a:t>
            </a: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 każdy pracownik, może w dowolnej chwili korzystając z </a:t>
            </a:r>
            <a:r>
              <a:rPr lang="pl-PL" altLang="pl-PL" sz="2400" dirty="0">
                <a:solidFill>
                  <a:srgbClr val="C00000"/>
                </a:solidFill>
                <a:latin typeface="Verdana" panose="020B0604030504040204" pitchFamily="34" charset="0"/>
              </a:rPr>
              <a:t>technologii informatycznych </a:t>
            </a: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sięgnąć do zgromadzonych zbiorów danych, informacji czy metod wykonywania pracy. </a:t>
            </a:r>
          </a:p>
        </p:txBody>
      </p:sp>
      <p:pic>
        <p:nvPicPr>
          <p:cNvPr id="10" name="Picture 4" descr="http://www.12manage.com/images/picture_just_in_ti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167" y="1983923"/>
            <a:ext cx="189388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rostokąt 2">
            <a:hlinkClick r:id="rId2"/>
            <a:extLst>
              <a:ext uri="{FF2B5EF4-FFF2-40B4-BE49-F238E27FC236}">
                <a16:creationId xmlns:a16="http://schemas.microsoft.com/office/drawing/2014/main" id="{810507DD-F614-5D48-96AB-A04EA05FB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9458" name="Text Box 15">
            <a:extLst>
              <a:ext uri="{FF2B5EF4-FFF2-40B4-BE49-F238E27FC236}">
                <a16:creationId xmlns:a16="http://schemas.microsoft.com/office/drawing/2014/main" id="{9ABF57D3-7701-E04E-A495-A121644F0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409825"/>
            <a:ext cx="7620000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CC0000"/>
              </a:buClr>
              <a:buSzPct val="125000"/>
              <a:buFont typeface="CommonBullets"/>
              <a:buNone/>
            </a:pPr>
            <a:r>
              <a:rPr lang="pl-PL" altLang="pl-PL" sz="3200">
                <a:solidFill>
                  <a:srgbClr val="000066"/>
                </a:solidFill>
                <a:latin typeface="Verdana" panose="020B0604030504040204" pitchFamily="34" charset="0"/>
              </a:rPr>
              <a:t> W nauczaniu fizyki występuje</a:t>
            </a:r>
          </a:p>
          <a:p>
            <a:pPr algn="ctr">
              <a:spcBef>
                <a:spcPct val="50000"/>
              </a:spcBef>
              <a:buClr>
                <a:srgbClr val="CC0000"/>
              </a:buClr>
              <a:buSzPct val="125000"/>
              <a:buFont typeface="CommonBullets"/>
              <a:buNone/>
            </a:pPr>
            <a:r>
              <a:rPr lang="pl-PL" altLang="pl-PL" sz="3200">
                <a:solidFill>
                  <a:srgbClr val="000066"/>
                </a:solidFill>
                <a:latin typeface="Verdana" panose="020B0604030504040204" pitchFamily="34" charset="0"/>
              </a:rPr>
              <a:t> </a:t>
            </a:r>
            <a:r>
              <a:rPr lang="pl-PL" altLang="pl-PL" sz="3200">
                <a:solidFill>
                  <a:srgbClr val="C00000"/>
                </a:solidFill>
                <a:latin typeface="Verdana" panose="020B0604030504040204" pitchFamily="34" charset="0"/>
              </a:rPr>
              <a:t>niespójność kształcenia </a:t>
            </a:r>
          </a:p>
          <a:p>
            <a:pPr algn="ctr">
              <a:spcBef>
                <a:spcPct val="50000"/>
              </a:spcBef>
              <a:buClr>
                <a:srgbClr val="CC0000"/>
              </a:buClr>
              <a:buSzPct val="125000"/>
              <a:buFont typeface="CommonBullets"/>
              <a:buNone/>
            </a:pPr>
            <a:r>
              <a:rPr lang="pl-PL" altLang="pl-PL" sz="3200">
                <a:solidFill>
                  <a:srgbClr val="000066"/>
                </a:solidFill>
                <a:latin typeface="Verdana" panose="020B0604030504040204" pitchFamily="34" charset="0"/>
              </a:rPr>
              <a:t>na uczelni i w szkolnictwie średnim.</a:t>
            </a:r>
          </a:p>
        </p:txBody>
      </p:sp>
      <p:sp>
        <p:nvSpPr>
          <p:cNvPr id="19459" name="pole tekstowe 1">
            <a:extLst>
              <a:ext uri="{FF2B5EF4-FFF2-40B4-BE49-F238E27FC236}">
                <a16:creationId xmlns:a16="http://schemas.microsoft.com/office/drawing/2014/main" id="{19B71AA2-C403-1843-90AA-CA5B9F6C1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538163"/>
            <a:ext cx="2133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>
                <a:solidFill>
                  <a:srgbClr val="002060"/>
                </a:solidFill>
              </a:rPr>
              <a:t>Jak to się zaczęło?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Prostokąt 2">
            <a:hlinkClick r:id="rId2"/>
            <a:extLst>
              <a:ext uri="{FF2B5EF4-FFF2-40B4-BE49-F238E27FC236}">
                <a16:creationId xmlns:a16="http://schemas.microsoft.com/office/drawing/2014/main" id="{AE920B7E-D2BE-1140-B4A2-9256138A3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20482" name="Prostokąt 1">
            <a:extLst>
              <a:ext uri="{FF2B5EF4-FFF2-40B4-BE49-F238E27FC236}">
                <a16:creationId xmlns:a16="http://schemas.microsoft.com/office/drawing/2014/main" id="{18A785FE-522B-4242-A9F7-297957F91D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113" y="754063"/>
            <a:ext cx="3024187" cy="461962"/>
          </a:xfrm>
          <a:prstGeom prst="rect">
            <a:avLst/>
          </a:prstGeom>
          <a:solidFill>
            <a:srgbClr val="00528A"/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>
                <a:solidFill>
                  <a:schemeClr val="bg1"/>
                </a:solidFill>
              </a:rPr>
              <a:t>Jak to się zaczęło?</a:t>
            </a:r>
          </a:p>
        </p:txBody>
      </p:sp>
      <p:sp>
        <p:nvSpPr>
          <p:cNvPr id="20483" name="Prostokąt 2">
            <a:extLst>
              <a:ext uri="{FF2B5EF4-FFF2-40B4-BE49-F238E27FC236}">
                <a16:creationId xmlns:a16="http://schemas.microsoft.com/office/drawing/2014/main" id="{C7BD36E5-B475-274D-B70A-4777C8EEE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0963" y="2009775"/>
            <a:ext cx="2081212" cy="4000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 sz="2000">
                <a:solidFill>
                  <a:srgbClr val="002060"/>
                </a:solidFill>
              </a:rPr>
              <a:t>ścieżka 1 - AGH</a:t>
            </a:r>
          </a:p>
        </p:txBody>
      </p:sp>
      <p:sp>
        <p:nvSpPr>
          <p:cNvPr id="20484" name="Prostokąt 8">
            <a:extLst>
              <a:ext uri="{FF2B5EF4-FFF2-40B4-BE49-F238E27FC236}">
                <a16:creationId xmlns:a16="http://schemas.microsoft.com/office/drawing/2014/main" id="{33A5DE6A-CDDC-9842-839D-0F291E8C0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175" y="2009775"/>
            <a:ext cx="3679825" cy="4000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 sz="2000">
                <a:solidFill>
                  <a:srgbClr val="002060"/>
                </a:solidFill>
              </a:rPr>
              <a:t>ścieżka 2 - wykładowcy</a:t>
            </a:r>
          </a:p>
        </p:txBody>
      </p:sp>
      <p:cxnSp>
        <p:nvCxnSpPr>
          <p:cNvPr id="20485" name="Łącznik łamany 4">
            <a:extLst>
              <a:ext uri="{FF2B5EF4-FFF2-40B4-BE49-F238E27FC236}">
                <a16:creationId xmlns:a16="http://schemas.microsoft.com/office/drawing/2014/main" id="{ECC46D68-9508-4444-9F70-5D5410209C7F}"/>
              </a:ext>
            </a:extLst>
          </p:cNvPr>
          <p:cNvCxnSpPr>
            <a:cxnSpLocks/>
            <a:stCxn id="20482" idx="2"/>
            <a:endCxn id="20483" idx="0"/>
          </p:cNvCxnSpPr>
          <p:nvPr/>
        </p:nvCxnSpPr>
        <p:spPr bwMode="auto">
          <a:xfrm rot="5400000">
            <a:off x="3464719" y="142081"/>
            <a:ext cx="793750" cy="2941638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6" name="Łącznik łamany 9">
            <a:extLst>
              <a:ext uri="{FF2B5EF4-FFF2-40B4-BE49-F238E27FC236}">
                <a16:creationId xmlns:a16="http://schemas.microsoft.com/office/drawing/2014/main" id="{0314380A-790F-0D44-A769-1DAA712A4541}"/>
              </a:ext>
            </a:extLst>
          </p:cNvPr>
          <p:cNvCxnSpPr>
            <a:cxnSpLocks/>
            <a:stCxn id="20482" idx="2"/>
            <a:endCxn id="20484" idx="0"/>
          </p:cNvCxnSpPr>
          <p:nvPr/>
        </p:nvCxnSpPr>
        <p:spPr bwMode="auto">
          <a:xfrm rot="16200000" flipH="1">
            <a:off x="6556376" y="-7938"/>
            <a:ext cx="793750" cy="3241675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487" name="Prostokąt 12">
            <a:extLst>
              <a:ext uri="{FF2B5EF4-FFF2-40B4-BE49-F238E27FC236}">
                <a16:creationId xmlns:a16="http://schemas.microsoft.com/office/drawing/2014/main" id="{7A35C425-A659-3E4D-9373-06E1662F2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213" y="2698750"/>
            <a:ext cx="4176712" cy="7080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002060"/>
                </a:solidFill>
              </a:rPr>
              <a:t>Rozbieżność w kształceniu Fizyki w szkole średniej i na uczelni</a:t>
            </a:r>
          </a:p>
        </p:txBody>
      </p:sp>
      <p:sp>
        <p:nvSpPr>
          <p:cNvPr id="20488" name="Prostokąt 13">
            <a:extLst>
              <a:ext uri="{FF2B5EF4-FFF2-40B4-BE49-F238E27FC236}">
                <a16:creationId xmlns:a16="http://schemas.microsoft.com/office/drawing/2014/main" id="{6CC26DC4-DA40-A54A-A3FB-2A3C611CB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" y="3863975"/>
            <a:ext cx="3505200" cy="4603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Jak można to poprawić?</a:t>
            </a:r>
          </a:p>
        </p:txBody>
      </p:sp>
      <p:cxnSp>
        <p:nvCxnSpPr>
          <p:cNvPr id="20489" name="Łącznik prosty 15">
            <a:extLst>
              <a:ext uri="{FF2B5EF4-FFF2-40B4-BE49-F238E27FC236}">
                <a16:creationId xmlns:a16="http://schemas.microsoft.com/office/drawing/2014/main" id="{51634A56-BF71-6045-AD5D-FE7EDD74D895}"/>
              </a:ext>
            </a:extLst>
          </p:cNvPr>
          <p:cNvCxnSpPr>
            <a:cxnSpLocks/>
            <a:stCxn id="20483" idx="2"/>
            <a:endCxn id="20487" idx="0"/>
          </p:cNvCxnSpPr>
          <p:nvPr/>
        </p:nvCxnSpPr>
        <p:spPr bwMode="auto">
          <a:xfrm>
            <a:off x="2390775" y="2409825"/>
            <a:ext cx="0" cy="288925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90" name="Łącznik prosty 17">
            <a:extLst>
              <a:ext uri="{FF2B5EF4-FFF2-40B4-BE49-F238E27FC236}">
                <a16:creationId xmlns:a16="http://schemas.microsoft.com/office/drawing/2014/main" id="{BF86247F-1FAB-D847-B240-EC676EE6808B}"/>
              </a:ext>
            </a:extLst>
          </p:cNvPr>
          <p:cNvCxnSpPr>
            <a:cxnSpLocks noChangeShapeType="1"/>
            <a:stCxn id="20487" idx="2"/>
            <a:endCxn id="20488" idx="0"/>
          </p:cNvCxnSpPr>
          <p:nvPr/>
        </p:nvCxnSpPr>
        <p:spPr bwMode="auto">
          <a:xfrm>
            <a:off x="2390775" y="3406775"/>
            <a:ext cx="0" cy="45720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491" name="Prostokąt 28">
            <a:extLst>
              <a:ext uri="{FF2B5EF4-FFF2-40B4-BE49-F238E27FC236}">
                <a16:creationId xmlns:a16="http://schemas.microsoft.com/office/drawing/2014/main" id="{5BA05D84-B429-A64F-A7FB-A54412EC0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7025" y="2770188"/>
            <a:ext cx="5006975" cy="7080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002060"/>
                </a:solidFill>
              </a:rPr>
              <a:t>Fizyka, kurs dla kilku tysięcy studentów, problemy z podręcznikami</a:t>
            </a:r>
            <a:endParaRPr lang="pl-PL" altLang="pl-PL" sz="2000"/>
          </a:p>
        </p:txBody>
      </p:sp>
      <p:cxnSp>
        <p:nvCxnSpPr>
          <p:cNvPr id="20492" name="Łącznik łamany 30">
            <a:extLst>
              <a:ext uri="{FF2B5EF4-FFF2-40B4-BE49-F238E27FC236}">
                <a16:creationId xmlns:a16="http://schemas.microsoft.com/office/drawing/2014/main" id="{C915F5AC-EAAE-FD4D-BC52-7B52BE3861A1}"/>
              </a:ext>
            </a:extLst>
          </p:cNvPr>
          <p:cNvCxnSpPr>
            <a:cxnSpLocks/>
            <a:stCxn id="20484" idx="2"/>
            <a:endCxn id="20491" idx="0"/>
          </p:cNvCxnSpPr>
          <p:nvPr/>
        </p:nvCxnSpPr>
        <p:spPr bwMode="auto">
          <a:xfrm rot="5400000">
            <a:off x="8062119" y="2258219"/>
            <a:ext cx="360363" cy="663575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493" name="Prostokąt 34">
            <a:extLst>
              <a:ext uri="{FF2B5EF4-FFF2-40B4-BE49-F238E27FC236}">
                <a16:creationId xmlns:a16="http://schemas.microsoft.com/office/drawing/2014/main" id="{9B466A4A-B493-E047-A22D-DE945E330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3788" y="3922713"/>
            <a:ext cx="3506787" cy="4619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Jak można to poprawić?</a:t>
            </a:r>
          </a:p>
        </p:txBody>
      </p:sp>
      <p:cxnSp>
        <p:nvCxnSpPr>
          <p:cNvPr id="20494" name="Łącznik prosty 32">
            <a:extLst>
              <a:ext uri="{FF2B5EF4-FFF2-40B4-BE49-F238E27FC236}">
                <a16:creationId xmlns:a16="http://schemas.microsoft.com/office/drawing/2014/main" id="{A229379B-5517-0A45-A30D-ECA1F9FC5733}"/>
              </a:ext>
            </a:extLst>
          </p:cNvPr>
          <p:cNvCxnSpPr>
            <a:cxnSpLocks noChangeShapeType="1"/>
            <a:stCxn id="20491" idx="2"/>
            <a:endCxn id="20493" idx="0"/>
          </p:cNvCxnSpPr>
          <p:nvPr/>
        </p:nvCxnSpPr>
        <p:spPr bwMode="auto">
          <a:xfrm>
            <a:off x="7910513" y="3478213"/>
            <a:ext cx="15875" cy="44450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495" name="Prostokąt 23">
            <a:extLst>
              <a:ext uri="{FF2B5EF4-FFF2-40B4-BE49-F238E27FC236}">
                <a16:creationId xmlns:a16="http://schemas.microsoft.com/office/drawing/2014/main" id="{1AA8B068-6970-7742-8729-C5AFF761C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8" y="4930775"/>
            <a:ext cx="4181475" cy="830263"/>
          </a:xfrm>
          <a:prstGeom prst="rect">
            <a:avLst/>
          </a:prstGeom>
          <a:noFill/>
          <a:ln w="9525">
            <a:solidFill>
              <a:srgbClr val="002060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chemeClr val="bg1"/>
                </a:solidFill>
              </a:rPr>
              <a:t>OEN - wsparcie dla kształcenia tradycyjnego</a:t>
            </a:r>
          </a:p>
        </p:txBody>
      </p:sp>
      <p:cxnSp>
        <p:nvCxnSpPr>
          <p:cNvPr id="20496" name="Łącznik prosty 24">
            <a:extLst>
              <a:ext uri="{FF2B5EF4-FFF2-40B4-BE49-F238E27FC236}">
                <a16:creationId xmlns:a16="http://schemas.microsoft.com/office/drawing/2014/main" id="{6AB2A514-6006-AE44-8328-22A7D32DA8C9}"/>
              </a:ext>
            </a:extLst>
          </p:cNvPr>
          <p:cNvCxnSpPr>
            <a:cxnSpLocks noChangeShapeType="1"/>
            <a:endCxn id="20495" idx="0"/>
          </p:cNvCxnSpPr>
          <p:nvPr/>
        </p:nvCxnSpPr>
        <p:spPr bwMode="auto">
          <a:xfrm>
            <a:off x="2390775" y="4384675"/>
            <a:ext cx="0" cy="546100"/>
          </a:xfrm>
          <a:prstGeom prst="line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497" name="Prostokąt 25">
            <a:extLst>
              <a:ext uri="{FF2B5EF4-FFF2-40B4-BE49-F238E27FC236}">
                <a16:creationId xmlns:a16="http://schemas.microsoft.com/office/drawing/2014/main" id="{82B6AF5C-5DCE-1E42-BAD9-137A1E102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1588" y="4930775"/>
            <a:ext cx="3151187" cy="830263"/>
          </a:xfrm>
          <a:prstGeom prst="rect">
            <a:avLst/>
          </a:prstGeom>
          <a:noFill/>
          <a:ln w="9525">
            <a:solidFill>
              <a:srgbClr val="002060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chemeClr val="bg1"/>
                </a:solidFill>
              </a:rPr>
              <a:t>Wykłady z Fizyki, notatki dla studentów</a:t>
            </a:r>
          </a:p>
        </p:txBody>
      </p:sp>
      <p:cxnSp>
        <p:nvCxnSpPr>
          <p:cNvPr id="20498" name="Łącznik prosty 26">
            <a:extLst>
              <a:ext uri="{FF2B5EF4-FFF2-40B4-BE49-F238E27FC236}">
                <a16:creationId xmlns:a16="http://schemas.microsoft.com/office/drawing/2014/main" id="{59AC38F2-021A-E944-A4FE-7396F9FCE5F7}"/>
              </a:ext>
            </a:extLst>
          </p:cNvPr>
          <p:cNvCxnSpPr>
            <a:cxnSpLocks noChangeShapeType="1"/>
            <a:endCxn id="20497" idx="0"/>
          </p:cNvCxnSpPr>
          <p:nvPr/>
        </p:nvCxnSpPr>
        <p:spPr bwMode="auto">
          <a:xfrm>
            <a:off x="7926388" y="4418013"/>
            <a:ext cx="0" cy="512762"/>
          </a:xfrm>
          <a:prstGeom prst="line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99" name="Łącznik prosty ze strzałką 27">
            <a:extLst>
              <a:ext uri="{FF2B5EF4-FFF2-40B4-BE49-F238E27FC236}">
                <a16:creationId xmlns:a16="http://schemas.microsoft.com/office/drawing/2014/main" id="{9EA902DE-1B4F-B24A-819F-AE679071F5B4}"/>
              </a:ext>
            </a:extLst>
          </p:cNvPr>
          <p:cNvCxnSpPr>
            <a:cxnSpLocks noChangeShapeType="1"/>
            <a:stCxn id="20495" idx="2"/>
          </p:cNvCxnSpPr>
          <p:nvPr/>
        </p:nvCxnSpPr>
        <p:spPr bwMode="auto">
          <a:xfrm flipH="1">
            <a:off x="2390775" y="5761038"/>
            <a:ext cx="0" cy="1185862"/>
          </a:xfrm>
          <a:prstGeom prst="straightConnector1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00" name="Łącznik prosty ze strzałką 29">
            <a:extLst>
              <a:ext uri="{FF2B5EF4-FFF2-40B4-BE49-F238E27FC236}">
                <a16:creationId xmlns:a16="http://schemas.microsoft.com/office/drawing/2014/main" id="{2B60BBBD-AA78-9F4A-B7DE-3A48F5F6D256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935913" y="5761038"/>
            <a:ext cx="0" cy="1185862"/>
          </a:xfrm>
          <a:prstGeom prst="straightConnector1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Prostokąt 2">
            <a:hlinkClick r:id="rId2"/>
            <a:extLst>
              <a:ext uri="{FF2B5EF4-FFF2-40B4-BE49-F238E27FC236}">
                <a16:creationId xmlns:a16="http://schemas.microsoft.com/office/drawing/2014/main" id="{7371FCD7-1805-034F-9B8E-62BF627B1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24578" name="Prostokąt 1">
            <a:extLst>
              <a:ext uri="{FF2B5EF4-FFF2-40B4-BE49-F238E27FC236}">
                <a16:creationId xmlns:a16="http://schemas.microsoft.com/office/drawing/2014/main" id="{8D8AD09A-5164-8943-AD76-08B83C195A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113" y="754063"/>
            <a:ext cx="3024187" cy="461962"/>
          </a:xfrm>
          <a:prstGeom prst="rect">
            <a:avLst/>
          </a:prstGeom>
          <a:solidFill>
            <a:srgbClr val="00528A"/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>
                <a:solidFill>
                  <a:schemeClr val="bg1"/>
                </a:solidFill>
              </a:rPr>
              <a:t>Jak to się zaczęło?</a:t>
            </a:r>
          </a:p>
        </p:txBody>
      </p:sp>
      <p:sp>
        <p:nvSpPr>
          <p:cNvPr id="24579" name="Prostokąt 2">
            <a:extLst>
              <a:ext uri="{FF2B5EF4-FFF2-40B4-BE49-F238E27FC236}">
                <a16:creationId xmlns:a16="http://schemas.microsoft.com/office/drawing/2014/main" id="{F0EEA198-56DF-4344-A624-B14898A9C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0963" y="2009775"/>
            <a:ext cx="2081212" cy="4000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 sz="2000">
                <a:solidFill>
                  <a:srgbClr val="002060"/>
                </a:solidFill>
              </a:rPr>
              <a:t>ścieżka 1 - AGH</a:t>
            </a:r>
          </a:p>
        </p:txBody>
      </p:sp>
      <p:sp>
        <p:nvSpPr>
          <p:cNvPr id="24580" name="Prostokąt 8">
            <a:extLst>
              <a:ext uri="{FF2B5EF4-FFF2-40B4-BE49-F238E27FC236}">
                <a16:creationId xmlns:a16="http://schemas.microsoft.com/office/drawing/2014/main" id="{81D69E7F-BC92-AF47-AC76-30D3F0523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175" y="2009775"/>
            <a:ext cx="3679825" cy="4000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 sz="2000">
                <a:solidFill>
                  <a:srgbClr val="002060"/>
                </a:solidFill>
              </a:rPr>
              <a:t>ścieżka 2 - wykładowcy</a:t>
            </a:r>
          </a:p>
        </p:txBody>
      </p:sp>
      <p:cxnSp>
        <p:nvCxnSpPr>
          <p:cNvPr id="24581" name="Łącznik łamany 4">
            <a:extLst>
              <a:ext uri="{FF2B5EF4-FFF2-40B4-BE49-F238E27FC236}">
                <a16:creationId xmlns:a16="http://schemas.microsoft.com/office/drawing/2014/main" id="{BE8A53DD-760A-F549-ABD3-2AFED318EE25}"/>
              </a:ext>
            </a:extLst>
          </p:cNvPr>
          <p:cNvCxnSpPr>
            <a:cxnSpLocks/>
            <a:stCxn id="24578" idx="2"/>
            <a:endCxn id="24579" idx="0"/>
          </p:cNvCxnSpPr>
          <p:nvPr/>
        </p:nvCxnSpPr>
        <p:spPr bwMode="auto">
          <a:xfrm rot="5400000">
            <a:off x="3464719" y="142081"/>
            <a:ext cx="793750" cy="2941638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82" name="Łącznik łamany 9">
            <a:extLst>
              <a:ext uri="{FF2B5EF4-FFF2-40B4-BE49-F238E27FC236}">
                <a16:creationId xmlns:a16="http://schemas.microsoft.com/office/drawing/2014/main" id="{915A5BEB-CF1A-3942-BFC3-9ADED65351DD}"/>
              </a:ext>
            </a:extLst>
          </p:cNvPr>
          <p:cNvCxnSpPr>
            <a:cxnSpLocks/>
            <a:stCxn id="24578" idx="2"/>
            <a:endCxn id="24580" idx="0"/>
          </p:cNvCxnSpPr>
          <p:nvPr/>
        </p:nvCxnSpPr>
        <p:spPr bwMode="auto">
          <a:xfrm rot="16200000" flipH="1">
            <a:off x="6556376" y="-7938"/>
            <a:ext cx="793750" cy="3241675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83" name="Prostokąt 11">
            <a:extLst>
              <a:ext uri="{FF2B5EF4-FFF2-40B4-BE49-F238E27FC236}">
                <a16:creationId xmlns:a16="http://schemas.microsoft.com/office/drawing/2014/main" id="{8C3834E3-96BD-494A-B67A-D5CBAB926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8" y="4786313"/>
            <a:ext cx="4181475" cy="8302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OEN - wsparcie dla kształcenia tradycyjnego</a:t>
            </a:r>
          </a:p>
        </p:txBody>
      </p:sp>
      <p:sp>
        <p:nvSpPr>
          <p:cNvPr id="24584" name="Prostokąt 12">
            <a:extLst>
              <a:ext uri="{FF2B5EF4-FFF2-40B4-BE49-F238E27FC236}">
                <a16:creationId xmlns:a16="http://schemas.microsoft.com/office/drawing/2014/main" id="{64764656-E32A-0943-BB12-7FBEFD778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213" y="2698750"/>
            <a:ext cx="4176712" cy="7080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002060"/>
                </a:solidFill>
              </a:rPr>
              <a:t>Rozbieżność w kształceniu Fizyki w szkole średniej i na uczelni</a:t>
            </a:r>
          </a:p>
        </p:txBody>
      </p:sp>
      <p:sp>
        <p:nvSpPr>
          <p:cNvPr id="24585" name="Prostokąt 13">
            <a:extLst>
              <a:ext uri="{FF2B5EF4-FFF2-40B4-BE49-F238E27FC236}">
                <a16:creationId xmlns:a16="http://schemas.microsoft.com/office/drawing/2014/main" id="{3A8E690E-82C5-154E-A50E-2AF1FC58E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" y="3778250"/>
            <a:ext cx="3505200" cy="4619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Jak można to poprawić?</a:t>
            </a:r>
          </a:p>
        </p:txBody>
      </p:sp>
      <p:cxnSp>
        <p:nvCxnSpPr>
          <p:cNvPr id="24586" name="Łącznik prosty 15">
            <a:extLst>
              <a:ext uri="{FF2B5EF4-FFF2-40B4-BE49-F238E27FC236}">
                <a16:creationId xmlns:a16="http://schemas.microsoft.com/office/drawing/2014/main" id="{25A757E9-AE45-EA41-9996-B5899EC97ADE}"/>
              </a:ext>
            </a:extLst>
          </p:cNvPr>
          <p:cNvCxnSpPr>
            <a:cxnSpLocks/>
            <a:stCxn id="24579" idx="2"/>
            <a:endCxn id="24584" idx="0"/>
          </p:cNvCxnSpPr>
          <p:nvPr/>
        </p:nvCxnSpPr>
        <p:spPr bwMode="auto">
          <a:xfrm>
            <a:off x="2390775" y="2409825"/>
            <a:ext cx="0" cy="288925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87" name="Łącznik prosty 17">
            <a:extLst>
              <a:ext uri="{FF2B5EF4-FFF2-40B4-BE49-F238E27FC236}">
                <a16:creationId xmlns:a16="http://schemas.microsoft.com/office/drawing/2014/main" id="{C6928D90-B92E-0A47-A124-38162AC2DA7E}"/>
              </a:ext>
            </a:extLst>
          </p:cNvPr>
          <p:cNvCxnSpPr>
            <a:cxnSpLocks noChangeShapeType="1"/>
            <a:stCxn id="24584" idx="2"/>
            <a:endCxn id="24585" idx="0"/>
          </p:cNvCxnSpPr>
          <p:nvPr/>
        </p:nvCxnSpPr>
        <p:spPr bwMode="auto">
          <a:xfrm>
            <a:off x="2390775" y="3406775"/>
            <a:ext cx="0" cy="371475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88" name="Łącznik prosty 19">
            <a:extLst>
              <a:ext uri="{FF2B5EF4-FFF2-40B4-BE49-F238E27FC236}">
                <a16:creationId xmlns:a16="http://schemas.microsoft.com/office/drawing/2014/main" id="{4ECF09C1-A3BB-7C43-8A4A-9DE6CBC78AD7}"/>
              </a:ext>
            </a:extLst>
          </p:cNvPr>
          <p:cNvCxnSpPr>
            <a:cxnSpLocks noChangeShapeType="1"/>
            <a:stCxn id="24585" idx="2"/>
            <a:endCxn id="24583" idx="0"/>
          </p:cNvCxnSpPr>
          <p:nvPr/>
        </p:nvCxnSpPr>
        <p:spPr bwMode="auto">
          <a:xfrm>
            <a:off x="2390775" y="4240213"/>
            <a:ext cx="0" cy="54610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89" name="Prostokąt 28">
            <a:extLst>
              <a:ext uri="{FF2B5EF4-FFF2-40B4-BE49-F238E27FC236}">
                <a16:creationId xmlns:a16="http://schemas.microsoft.com/office/drawing/2014/main" id="{43CA655B-CCF3-A542-83A1-04E54EED8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7025" y="2770188"/>
            <a:ext cx="5006975" cy="7080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002060"/>
                </a:solidFill>
              </a:rPr>
              <a:t>Fizyka, kurs dla kilku tysięcy studentów, problemy z podręcznikami</a:t>
            </a:r>
            <a:endParaRPr lang="pl-PL" altLang="pl-PL" sz="2000"/>
          </a:p>
        </p:txBody>
      </p:sp>
      <p:cxnSp>
        <p:nvCxnSpPr>
          <p:cNvPr id="24590" name="Łącznik łamany 30">
            <a:extLst>
              <a:ext uri="{FF2B5EF4-FFF2-40B4-BE49-F238E27FC236}">
                <a16:creationId xmlns:a16="http://schemas.microsoft.com/office/drawing/2014/main" id="{D9B96699-F568-1449-BF4F-D7A1092BD365}"/>
              </a:ext>
            </a:extLst>
          </p:cNvPr>
          <p:cNvCxnSpPr>
            <a:cxnSpLocks/>
            <a:stCxn id="24580" idx="2"/>
            <a:endCxn id="24589" idx="0"/>
          </p:cNvCxnSpPr>
          <p:nvPr/>
        </p:nvCxnSpPr>
        <p:spPr bwMode="auto">
          <a:xfrm rot="5400000">
            <a:off x="8062119" y="2258219"/>
            <a:ext cx="360363" cy="663575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91" name="Prostokąt 34">
            <a:extLst>
              <a:ext uri="{FF2B5EF4-FFF2-40B4-BE49-F238E27FC236}">
                <a16:creationId xmlns:a16="http://schemas.microsoft.com/office/drawing/2014/main" id="{B2781653-0913-004A-848A-DBB70FC86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3788" y="3922713"/>
            <a:ext cx="3506787" cy="4619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Jak można to poprawić?</a:t>
            </a:r>
          </a:p>
        </p:txBody>
      </p:sp>
      <p:cxnSp>
        <p:nvCxnSpPr>
          <p:cNvPr id="24592" name="Łącznik prosty 32">
            <a:extLst>
              <a:ext uri="{FF2B5EF4-FFF2-40B4-BE49-F238E27FC236}">
                <a16:creationId xmlns:a16="http://schemas.microsoft.com/office/drawing/2014/main" id="{B3118FD6-223A-D941-A60F-7CCA62C19F2F}"/>
              </a:ext>
            </a:extLst>
          </p:cNvPr>
          <p:cNvCxnSpPr>
            <a:cxnSpLocks noChangeShapeType="1"/>
            <a:stCxn id="24589" idx="2"/>
            <a:endCxn id="24591" idx="0"/>
          </p:cNvCxnSpPr>
          <p:nvPr/>
        </p:nvCxnSpPr>
        <p:spPr bwMode="auto">
          <a:xfrm>
            <a:off x="7910513" y="3478213"/>
            <a:ext cx="15875" cy="44450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593" name="Prostokąt 33">
            <a:extLst>
              <a:ext uri="{FF2B5EF4-FFF2-40B4-BE49-F238E27FC236}">
                <a16:creationId xmlns:a16="http://schemas.microsoft.com/office/drawing/2014/main" id="{FE7063C1-D158-CC41-9E5F-DF60DAA7E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1588" y="4786313"/>
            <a:ext cx="3151187" cy="8302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Wykłady z Fizyki, notatki dla studentów</a:t>
            </a:r>
          </a:p>
        </p:txBody>
      </p:sp>
      <p:cxnSp>
        <p:nvCxnSpPr>
          <p:cNvPr id="24594" name="Łącznik prosty 38">
            <a:extLst>
              <a:ext uri="{FF2B5EF4-FFF2-40B4-BE49-F238E27FC236}">
                <a16:creationId xmlns:a16="http://schemas.microsoft.com/office/drawing/2014/main" id="{1C9BF8D0-87EA-584E-9FA6-A9D4572B2E0E}"/>
              </a:ext>
            </a:extLst>
          </p:cNvPr>
          <p:cNvCxnSpPr>
            <a:cxnSpLocks noChangeShapeType="1"/>
            <a:stCxn id="24591" idx="2"/>
            <a:endCxn id="24593" idx="0"/>
          </p:cNvCxnSpPr>
          <p:nvPr/>
        </p:nvCxnSpPr>
        <p:spPr bwMode="auto">
          <a:xfrm>
            <a:off x="7926388" y="4384675"/>
            <a:ext cx="0" cy="401638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95" name="Łącznik prosty ze strzałką 22">
            <a:extLst>
              <a:ext uri="{FF2B5EF4-FFF2-40B4-BE49-F238E27FC236}">
                <a16:creationId xmlns:a16="http://schemas.microsoft.com/office/drawing/2014/main" id="{5D378F7C-9C8D-2941-86E3-43A9A37E5E75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390775" y="5616575"/>
            <a:ext cx="0" cy="1185863"/>
          </a:xfrm>
          <a:prstGeom prst="straightConnector1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96" name="Łącznik prosty ze strzałką 23">
            <a:extLst>
              <a:ext uri="{FF2B5EF4-FFF2-40B4-BE49-F238E27FC236}">
                <a16:creationId xmlns:a16="http://schemas.microsoft.com/office/drawing/2014/main" id="{B816BD46-6ACA-0844-94BF-903DC1E1B4BC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935913" y="5616575"/>
            <a:ext cx="0" cy="1185863"/>
          </a:xfrm>
          <a:prstGeom prst="straightConnector1">
            <a:avLst/>
          </a:prstGeom>
          <a:noFill/>
          <a:ln w="12700" algn="ctr">
            <a:solidFill>
              <a:srgbClr val="002060"/>
            </a:solidFill>
            <a:prstDash val="dash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rostokąt 2">
            <a:hlinkClick r:id="rId2"/>
            <a:extLst>
              <a:ext uri="{FF2B5EF4-FFF2-40B4-BE49-F238E27FC236}">
                <a16:creationId xmlns:a16="http://schemas.microsoft.com/office/drawing/2014/main" id="{D53AF52B-B3CE-104E-AA7E-CE8BAEAEA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25602" name="pole tekstowe 1">
            <a:extLst>
              <a:ext uri="{FF2B5EF4-FFF2-40B4-BE49-F238E27FC236}">
                <a16:creationId xmlns:a16="http://schemas.microsoft.com/office/drawing/2014/main" id="{06FD3B7A-CAF4-F94D-BB4A-77AF390B7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538163"/>
            <a:ext cx="2133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>
                <a:solidFill>
                  <a:srgbClr val="002060"/>
                </a:solidFill>
              </a:rPr>
              <a:t>Jak to się zaczęło?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96DF6DE2-FEE2-DF42-BF9D-5003320100A0}"/>
              </a:ext>
            </a:extLst>
          </p:cNvPr>
          <p:cNvSpPr/>
          <p:nvPr/>
        </p:nvSpPr>
        <p:spPr>
          <a:xfrm>
            <a:off x="731838" y="2224088"/>
            <a:ext cx="9793287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l-PL" dirty="0">
                <a:solidFill>
                  <a:srgbClr val="002060"/>
                </a:solidFill>
              </a:rPr>
              <a:t>		W 1996 roku w AGH powołano Ośrodek Edukacji 			Niestacjonarnej (OEN): </a:t>
            </a:r>
          </a:p>
          <a:p>
            <a:pPr>
              <a:defRPr/>
            </a:pPr>
            <a:endParaRPr lang="pl-PL" sz="20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pomoc w sprawach związanych z nauczaniem na odległość, kształceniem korespondencyjnym i ustawicznym.</a:t>
            </a:r>
          </a:p>
          <a:p>
            <a:pPr>
              <a:defRPr/>
            </a:pPr>
            <a:endParaRPr lang="pl-PL" sz="20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powstały materiały dydaktyczne (filmy, podręczniki, skrypty, stworzono także księgozbiór poświęcony dydaktyce i mediom). </a:t>
            </a:r>
          </a:p>
          <a:p>
            <a:pPr>
              <a:defRPr/>
            </a:pPr>
            <a:endParaRPr lang="pl-PL" sz="200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pl-PL" sz="2000" dirty="0">
                <a:solidFill>
                  <a:srgbClr val="002060"/>
                </a:solidFill>
              </a:rPr>
              <a:t>W 2004 r., Uchwałą Komitetu Badań Naukowych, OEN uzyskał statusu </a:t>
            </a:r>
          </a:p>
          <a:p>
            <a:pPr>
              <a:defRPr/>
            </a:pPr>
            <a:r>
              <a:rPr lang="pl-PL" sz="2000" dirty="0">
                <a:solidFill>
                  <a:srgbClr val="002060"/>
                </a:solidFill>
              </a:rPr>
              <a:t>Centrum Doskonałości e-learningu „</a:t>
            </a:r>
            <a:r>
              <a:rPr lang="pl-PL" sz="2000" dirty="0" err="1">
                <a:solidFill>
                  <a:srgbClr val="002060"/>
                </a:solidFill>
              </a:rPr>
              <a:t>CeL</a:t>
            </a:r>
            <a:r>
              <a:rPr lang="pl-PL" sz="2000" dirty="0">
                <a:solidFill>
                  <a:srgbClr val="002060"/>
                </a:solidFill>
              </a:rPr>
              <a:t>”. </a:t>
            </a:r>
          </a:p>
          <a:p>
            <a:pPr>
              <a:defRPr/>
            </a:pPr>
            <a:endParaRPr lang="pl-PL" sz="200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pl-PL" sz="2000" dirty="0">
                <a:solidFill>
                  <a:srgbClr val="002060"/>
                </a:solidFill>
              </a:rPr>
              <a:t>Liderzy: prof. Jerzy Mischke, prof. </a:t>
            </a:r>
            <a:r>
              <a:rPr lang="pl-PL" sz="2000">
                <a:solidFill>
                  <a:srgbClr val="002060"/>
                </a:solidFill>
              </a:rPr>
              <a:t>Jan Kusiak</a:t>
            </a:r>
            <a:endParaRPr lang="pl-PL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pl-PL" sz="2000" dirty="0">
              <a:solidFill>
                <a:srgbClr val="002060"/>
              </a:solidFill>
            </a:endParaRPr>
          </a:p>
        </p:txBody>
      </p:sp>
      <p:sp>
        <p:nvSpPr>
          <p:cNvPr id="25604" name="WordArt 14">
            <a:extLst>
              <a:ext uri="{FF2B5EF4-FFF2-40B4-BE49-F238E27FC236}">
                <a16:creationId xmlns:a16="http://schemas.microsoft.com/office/drawing/2014/main" id="{EF28DD26-98EF-F541-89AB-24F58B4A37D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36663" y="2338388"/>
            <a:ext cx="974725" cy="6096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13519"/>
              </a:avLst>
            </a:prstTxWarp>
          </a:bodyPr>
          <a:lstStyle/>
          <a:p>
            <a:pPr algn="ctr"/>
            <a:r>
              <a:rPr lang="pl-PL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 panose="020B0604020202020204" pitchFamily="34" charset="0"/>
                <a:cs typeface="Arial Black" panose="020B0604020202020204" pitchFamily="34" charset="0"/>
              </a:rPr>
              <a:t>OEN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Prostokąt 2">
            <a:hlinkClick r:id="rId2"/>
            <a:extLst>
              <a:ext uri="{FF2B5EF4-FFF2-40B4-BE49-F238E27FC236}">
                <a16:creationId xmlns:a16="http://schemas.microsoft.com/office/drawing/2014/main" id="{F2C45DC6-8465-B447-869E-3799070F65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96DF6DE2-FEE2-DF42-BF9D-5003320100A0}"/>
              </a:ext>
            </a:extLst>
          </p:cNvPr>
          <p:cNvSpPr/>
          <p:nvPr/>
        </p:nvSpPr>
        <p:spPr>
          <a:xfrm>
            <a:off x="1524000" y="1330325"/>
            <a:ext cx="5616575" cy="29384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l-PL" sz="2000" dirty="0">
                <a:solidFill>
                  <a:srgbClr val="002060"/>
                </a:solidFill>
              </a:rPr>
              <a:t>2 wydania: 1999, 2000, z myślą o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szkołach średnich (przygotowanie na studia)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studiach zwłaszcza niestacjonarnych (zaoczne)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jako pomocny podręcznik dla studentów</a:t>
            </a:r>
            <a:br>
              <a:rPr lang="pl-PL" sz="2000" dirty="0">
                <a:solidFill>
                  <a:srgbClr val="002060"/>
                </a:solidFill>
              </a:rPr>
            </a:br>
            <a:r>
              <a:rPr lang="pl-PL" sz="2000" dirty="0">
                <a:solidFill>
                  <a:srgbClr val="002060"/>
                </a:solidFill>
              </a:rPr>
              <a:t>(</a:t>
            </a:r>
            <a:r>
              <a:rPr lang="pl-PL" sz="2000" dirty="0">
                <a:solidFill>
                  <a:srgbClr val="C00000"/>
                </a:solidFill>
              </a:rPr>
              <a:t>ograniczony ze względu na materiał</a:t>
            </a:r>
            <a:r>
              <a:rPr lang="pl-PL" sz="2000" dirty="0">
                <a:solidFill>
                  <a:srgbClr val="002060"/>
                </a:solidFill>
              </a:rPr>
              <a:t>)</a:t>
            </a:r>
          </a:p>
          <a:p>
            <a:pPr>
              <a:spcBef>
                <a:spcPts val="600"/>
              </a:spcBef>
              <a:defRPr/>
            </a:pPr>
            <a:endParaRPr lang="pl-PL" sz="2000" dirty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defRPr/>
            </a:pPr>
            <a:r>
              <a:rPr lang="pl-PL" sz="2000" dirty="0">
                <a:solidFill>
                  <a:srgbClr val="C00000"/>
                </a:solidFill>
              </a:rPr>
              <a:t>Nakład „rozszedł się” szybko</a:t>
            </a:r>
          </a:p>
        </p:txBody>
      </p:sp>
      <p:pic>
        <p:nvPicPr>
          <p:cNvPr id="26627" name="Obraz 3">
            <a:extLst>
              <a:ext uri="{FF2B5EF4-FFF2-40B4-BE49-F238E27FC236}">
                <a16:creationId xmlns:a16="http://schemas.microsoft.com/office/drawing/2014/main" id="{E9D46CE0-3877-4D48-8B5B-A8C45BCB1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50" y="393700"/>
            <a:ext cx="3165475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Prostokąt 4">
            <a:extLst>
              <a:ext uri="{FF2B5EF4-FFF2-40B4-BE49-F238E27FC236}">
                <a16:creationId xmlns:a16="http://schemas.microsoft.com/office/drawing/2014/main" id="{56E105EE-F5AD-7045-86DB-BF107FD0A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38" y="4714875"/>
            <a:ext cx="68056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Równolegle – notatki do wykładów z Fizyki, udostępnione studentom, słuchaczom wykładów</a:t>
            </a:r>
          </a:p>
        </p:txBody>
      </p:sp>
      <p:sp>
        <p:nvSpPr>
          <p:cNvPr id="26629" name="Prostokąt 5">
            <a:extLst>
              <a:ext uri="{FF2B5EF4-FFF2-40B4-BE49-F238E27FC236}">
                <a16:creationId xmlns:a16="http://schemas.microsoft.com/office/drawing/2014/main" id="{5DB65A83-C76C-5A49-AA6B-1EDD0F259C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" y="5964238"/>
            <a:ext cx="6481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>
                <a:solidFill>
                  <a:srgbClr val="C00000"/>
                </a:solidFill>
              </a:rPr>
              <a:t>Dobre przyjęcie, studenci innych kierunków kopiują notatki</a:t>
            </a:r>
          </a:p>
        </p:txBody>
      </p:sp>
      <p:sp>
        <p:nvSpPr>
          <p:cNvPr id="26630" name="Prostokąt 11">
            <a:extLst>
              <a:ext uri="{FF2B5EF4-FFF2-40B4-BE49-F238E27FC236}">
                <a16:creationId xmlns:a16="http://schemas.microsoft.com/office/drawing/2014/main" id="{35F6314C-E837-5943-ADC2-E4A5732DE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38" y="6772275"/>
            <a:ext cx="7759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C00000"/>
                </a:solidFill>
              </a:rPr>
              <a:t>Potrzeba rozbudowy notatek do postaci podręcznika.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rostokąt 2">
            <a:hlinkClick r:id="rId2"/>
            <a:extLst>
              <a:ext uri="{FF2B5EF4-FFF2-40B4-BE49-F238E27FC236}">
                <a16:creationId xmlns:a16="http://schemas.microsoft.com/office/drawing/2014/main" id="{764202C0-650C-BA4E-A578-8E137AD34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27650" name="Prostokąt 1">
            <a:extLst>
              <a:ext uri="{FF2B5EF4-FFF2-40B4-BE49-F238E27FC236}">
                <a16:creationId xmlns:a16="http://schemas.microsoft.com/office/drawing/2014/main" id="{4903EA03-9320-834B-B4BE-3EDC527C76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1113" y="754063"/>
            <a:ext cx="3024187" cy="461962"/>
          </a:xfrm>
          <a:prstGeom prst="rect">
            <a:avLst/>
          </a:prstGeom>
          <a:solidFill>
            <a:srgbClr val="00528A"/>
          </a:solidFill>
          <a:ln w="25400" algn="ctr">
            <a:solidFill>
              <a:srgbClr val="002060"/>
            </a:solidFill>
            <a:round/>
            <a:headEnd/>
            <a:tailEnd/>
          </a:ln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>
                <a:solidFill>
                  <a:schemeClr val="bg1"/>
                </a:solidFill>
              </a:rPr>
              <a:t>Jak to się zaczęło?</a:t>
            </a:r>
          </a:p>
        </p:txBody>
      </p:sp>
      <p:sp>
        <p:nvSpPr>
          <p:cNvPr id="27651" name="Prostokąt 2">
            <a:extLst>
              <a:ext uri="{FF2B5EF4-FFF2-40B4-BE49-F238E27FC236}">
                <a16:creationId xmlns:a16="http://schemas.microsoft.com/office/drawing/2014/main" id="{A5272771-FA1D-E54F-AFEC-A9D888094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0963" y="2009775"/>
            <a:ext cx="2081212" cy="4000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 sz="2000">
                <a:solidFill>
                  <a:srgbClr val="002060"/>
                </a:solidFill>
              </a:rPr>
              <a:t>ścieżka 1 - AGH</a:t>
            </a:r>
          </a:p>
        </p:txBody>
      </p:sp>
      <p:sp>
        <p:nvSpPr>
          <p:cNvPr id="27652" name="Prostokąt 8">
            <a:extLst>
              <a:ext uri="{FF2B5EF4-FFF2-40B4-BE49-F238E27FC236}">
                <a16:creationId xmlns:a16="http://schemas.microsoft.com/office/drawing/2014/main" id="{88733FCA-89A6-254B-A03F-296835C85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175" y="2009775"/>
            <a:ext cx="3679825" cy="40005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 sz="2000">
                <a:solidFill>
                  <a:srgbClr val="002060"/>
                </a:solidFill>
              </a:rPr>
              <a:t>ścieżka 2 - wykładowcy</a:t>
            </a:r>
          </a:p>
        </p:txBody>
      </p:sp>
      <p:cxnSp>
        <p:nvCxnSpPr>
          <p:cNvPr id="27653" name="Łącznik łamany 4">
            <a:extLst>
              <a:ext uri="{FF2B5EF4-FFF2-40B4-BE49-F238E27FC236}">
                <a16:creationId xmlns:a16="http://schemas.microsoft.com/office/drawing/2014/main" id="{81785A32-0DA6-B24F-9123-0588A75CBC61}"/>
              </a:ext>
            </a:extLst>
          </p:cNvPr>
          <p:cNvCxnSpPr>
            <a:cxnSpLocks/>
            <a:stCxn id="27650" idx="2"/>
            <a:endCxn id="27651" idx="0"/>
          </p:cNvCxnSpPr>
          <p:nvPr/>
        </p:nvCxnSpPr>
        <p:spPr bwMode="auto">
          <a:xfrm rot="5400000">
            <a:off x="3464719" y="142081"/>
            <a:ext cx="793750" cy="2941638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654" name="Łącznik łamany 9">
            <a:extLst>
              <a:ext uri="{FF2B5EF4-FFF2-40B4-BE49-F238E27FC236}">
                <a16:creationId xmlns:a16="http://schemas.microsoft.com/office/drawing/2014/main" id="{D8B41830-CE97-D744-8799-6B2AC930E67D}"/>
              </a:ext>
            </a:extLst>
          </p:cNvPr>
          <p:cNvCxnSpPr>
            <a:cxnSpLocks/>
            <a:stCxn id="27650" idx="2"/>
            <a:endCxn id="27652" idx="0"/>
          </p:cNvCxnSpPr>
          <p:nvPr/>
        </p:nvCxnSpPr>
        <p:spPr bwMode="auto">
          <a:xfrm rot="16200000" flipH="1">
            <a:off x="6556376" y="-7938"/>
            <a:ext cx="793750" cy="3241675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655" name="Prostokąt 11">
            <a:extLst>
              <a:ext uri="{FF2B5EF4-FFF2-40B4-BE49-F238E27FC236}">
                <a16:creationId xmlns:a16="http://schemas.microsoft.com/office/drawing/2014/main" id="{0C53B8F5-6BEB-6641-BD3F-E87D9186B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8" y="4786313"/>
            <a:ext cx="4181475" cy="8302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OEN - wsparcie dla kształcenia tradycyjnego</a:t>
            </a:r>
          </a:p>
        </p:txBody>
      </p:sp>
      <p:sp>
        <p:nvSpPr>
          <p:cNvPr id="27656" name="Prostokąt 12">
            <a:extLst>
              <a:ext uri="{FF2B5EF4-FFF2-40B4-BE49-F238E27FC236}">
                <a16:creationId xmlns:a16="http://schemas.microsoft.com/office/drawing/2014/main" id="{EF20A301-50E3-B14F-9D11-D29271BC9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213" y="2698750"/>
            <a:ext cx="4176712" cy="7080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002060"/>
                </a:solidFill>
              </a:rPr>
              <a:t>Rozbieżność w kształceniu Fizyki w szkole średniej i na uczelni</a:t>
            </a:r>
          </a:p>
        </p:txBody>
      </p:sp>
      <p:sp>
        <p:nvSpPr>
          <p:cNvPr id="27657" name="Prostokąt 13">
            <a:extLst>
              <a:ext uri="{FF2B5EF4-FFF2-40B4-BE49-F238E27FC236}">
                <a16:creationId xmlns:a16="http://schemas.microsoft.com/office/drawing/2014/main" id="{4CD1659E-94A0-8642-9D5E-A31EADA901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" y="3778250"/>
            <a:ext cx="3505200" cy="4619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Jak można to poprawić?</a:t>
            </a:r>
          </a:p>
        </p:txBody>
      </p:sp>
      <p:cxnSp>
        <p:nvCxnSpPr>
          <p:cNvPr id="27658" name="Łącznik prosty 15">
            <a:extLst>
              <a:ext uri="{FF2B5EF4-FFF2-40B4-BE49-F238E27FC236}">
                <a16:creationId xmlns:a16="http://schemas.microsoft.com/office/drawing/2014/main" id="{406F8641-3BDC-6C4D-8D7F-1B4585663322}"/>
              </a:ext>
            </a:extLst>
          </p:cNvPr>
          <p:cNvCxnSpPr>
            <a:cxnSpLocks/>
            <a:stCxn id="27651" idx="2"/>
            <a:endCxn id="27656" idx="0"/>
          </p:cNvCxnSpPr>
          <p:nvPr/>
        </p:nvCxnSpPr>
        <p:spPr bwMode="auto">
          <a:xfrm>
            <a:off x="2390775" y="2409825"/>
            <a:ext cx="0" cy="288925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659" name="Łącznik prosty 17">
            <a:extLst>
              <a:ext uri="{FF2B5EF4-FFF2-40B4-BE49-F238E27FC236}">
                <a16:creationId xmlns:a16="http://schemas.microsoft.com/office/drawing/2014/main" id="{DEA0A812-B691-5E4E-83A0-7CC30BA39437}"/>
              </a:ext>
            </a:extLst>
          </p:cNvPr>
          <p:cNvCxnSpPr>
            <a:cxnSpLocks noChangeShapeType="1"/>
            <a:stCxn id="27656" idx="2"/>
            <a:endCxn id="27657" idx="0"/>
          </p:cNvCxnSpPr>
          <p:nvPr/>
        </p:nvCxnSpPr>
        <p:spPr bwMode="auto">
          <a:xfrm>
            <a:off x="2390775" y="3406775"/>
            <a:ext cx="0" cy="371475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660" name="Łącznik prosty 19">
            <a:extLst>
              <a:ext uri="{FF2B5EF4-FFF2-40B4-BE49-F238E27FC236}">
                <a16:creationId xmlns:a16="http://schemas.microsoft.com/office/drawing/2014/main" id="{A9799820-5292-E74F-B4C4-CE93F22E2C61}"/>
              </a:ext>
            </a:extLst>
          </p:cNvPr>
          <p:cNvCxnSpPr>
            <a:cxnSpLocks noChangeShapeType="1"/>
            <a:stCxn id="27657" idx="2"/>
            <a:endCxn id="27655" idx="0"/>
          </p:cNvCxnSpPr>
          <p:nvPr/>
        </p:nvCxnSpPr>
        <p:spPr bwMode="auto">
          <a:xfrm>
            <a:off x="2390775" y="4240213"/>
            <a:ext cx="0" cy="54610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661" name="Prostokąt 28">
            <a:extLst>
              <a:ext uri="{FF2B5EF4-FFF2-40B4-BE49-F238E27FC236}">
                <a16:creationId xmlns:a16="http://schemas.microsoft.com/office/drawing/2014/main" id="{5A66B2B2-1ED5-934B-8720-D4D0FE85A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7025" y="2770188"/>
            <a:ext cx="5006975" cy="7080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002060"/>
                </a:solidFill>
              </a:rPr>
              <a:t>Fizyka, kurs dla kilku tysięcy studentów, problemy z podręcznikami</a:t>
            </a:r>
            <a:endParaRPr lang="pl-PL" altLang="pl-PL" sz="2000"/>
          </a:p>
        </p:txBody>
      </p:sp>
      <p:cxnSp>
        <p:nvCxnSpPr>
          <p:cNvPr id="27662" name="Łącznik łamany 30">
            <a:extLst>
              <a:ext uri="{FF2B5EF4-FFF2-40B4-BE49-F238E27FC236}">
                <a16:creationId xmlns:a16="http://schemas.microsoft.com/office/drawing/2014/main" id="{E6E32E04-510E-FE4C-9995-BA2923DF1DEC}"/>
              </a:ext>
            </a:extLst>
          </p:cNvPr>
          <p:cNvCxnSpPr>
            <a:cxnSpLocks/>
            <a:stCxn id="27652" idx="2"/>
            <a:endCxn id="27661" idx="0"/>
          </p:cNvCxnSpPr>
          <p:nvPr/>
        </p:nvCxnSpPr>
        <p:spPr bwMode="auto">
          <a:xfrm rot="5400000">
            <a:off x="8062119" y="2258219"/>
            <a:ext cx="360363" cy="663575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663" name="Prostokąt 34">
            <a:extLst>
              <a:ext uri="{FF2B5EF4-FFF2-40B4-BE49-F238E27FC236}">
                <a16:creationId xmlns:a16="http://schemas.microsoft.com/office/drawing/2014/main" id="{3390BB9F-5390-2548-9051-C3A3F74CD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3788" y="3922713"/>
            <a:ext cx="3506787" cy="4619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Jak można to poprawić?</a:t>
            </a:r>
          </a:p>
        </p:txBody>
      </p:sp>
      <p:cxnSp>
        <p:nvCxnSpPr>
          <p:cNvPr id="27664" name="Łącznik prosty 32">
            <a:extLst>
              <a:ext uri="{FF2B5EF4-FFF2-40B4-BE49-F238E27FC236}">
                <a16:creationId xmlns:a16="http://schemas.microsoft.com/office/drawing/2014/main" id="{416D0D85-99CA-CF45-ABA1-1A11AED86F11}"/>
              </a:ext>
            </a:extLst>
          </p:cNvPr>
          <p:cNvCxnSpPr>
            <a:cxnSpLocks noChangeShapeType="1"/>
            <a:stCxn id="27661" idx="2"/>
            <a:endCxn id="27663" idx="0"/>
          </p:cNvCxnSpPr>
          <p:nvPr/>
        </p:nvCxnSpPr>
        <p:spPr bwMode="auto">
          <a:xfrm>
            <a:off x="7910513" y="3478213"/>
            <a:ext cx="15875" cy="444500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665" name="Prostokąt 33">
            <a:extLst>
              <a:ext uri="{FF2B5EF4-FFF2-40B4-BE49-F238E27FC236}">
                <a16:creationId xmlns:a16="http://schemas.microsoft.com/office/drawing/2014/main" id="{B7431349-BA26-F34F-9BBB-53E638637A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1588" y="4786313"/>
            <a:ext cx="3151187" cy="8302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Wykłady z Fizyki, notatki dla studentów</a:t>
            </a:r>
          </a:p>
        </p:txBody>
      </p:sp>
      <p:cxnSp>
        <p:nvCxnSpPr>
          <p:cNvPr id="27666" name="Łącznik prosty 38">
            <a:extLst>
              <a:ext uri="{FF2B5EF4-FFF2-40B4-BE49-F238E27FC236}">
                <a16:creationId xmlns:a16="http://schemas.microsoft.com/office/drawing/2014/main" id="{754F7268-9ED3-5747-A0FD-03740BD15627}"/>
              </a:ext>
            </a:extLst>
          </p:cNvPr>
          <p:cNvCxnSpPr>
            <a:cxnSpLocks noChangeShapeType="1"/>
            <a:stCxn id="27663" idx="2"/>
            <a:endCxn id="27665" idx="0"/>
          </p:cNvCxnSpPr>
          <p:nvPr/>
        </p:nvCxnSpPr>
        <p:spPr bwMode="auto">
          <a:xfrm>
            <a:off x="7926388" y="4384675"/>
            <a:ext cx="0" cy="401638"/>
          </a:xfrm>
          <a:prstGeom prst="line">
            <a:avLst/>
          </a:prstGeom>
          <a:noFill/>
          <a:ln w="25400" algn="ctr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667" name="Owal 42">
            <a:extLst>
              <a:ext uri="{FF2B5EF4-FFF2-40B4-BE49-F238E27FC236}">
                <a16:creationId xmlns:a16="http://schemas.microsoft.com/office/drawing/2014/main" id="{90C33C04-4F09-4046-B7F9-E8FD5E318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9850" y="6065838"/>
            <a:ext cx="2965450" cy="1168400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pl-PL" altLang="pl-PL"/>
              <a:t>POŁĄCZYĆ PROJEKTY</a:t>
            </a:r>
          </a:p>
        </p:txBody>
      </p:sp>
      <p:cxnSp>
        <p:nvCxnSpPr>
          <p:cNvPr id="27668" name="Łącznik zakrzywiony 44">
            <a:extLst>
              <a:ext uri="{FF2B5EF4-FFF2-40B4-BE49-F238E27FC236}">
                <a16:creationId xmlns:a16="http://schemas.microsoft.com/office/drawing/2014/main" id="{AF11BD1D-AF0F-C346-801F-BD4C31405DE5}"/>
              </a:ext>
            </a:extLst>
          </p:cNvPr>
          <p:cNvCxnSpPr>
            <a:cxnSpLocks noChangeShapeType="1"/>
            <a:stCxn id="27655" idx="2"/>
            <a:endCxn id="27667" idx="2"/>
          </p:cNvCxnSpPr>
          <p:nvPr/>
        </p:nvCxnSpPr>
        <p:spPr bwMode="auto">
          <a:xfrm rot="16200000" flipH="1">
            <a:off x="2618581" y="5388769"/>
            <a:ext cx="1033463" cy="1489075"/>
          </a:xfrm>
          <a:prstGeom prst="curvedConnector2">
            <a:avLst/>
          </a:prstGeom>
          <a:noFill/>
          <a:ln w="38100" algn="ctr">
            <a:solidFill>
              <a:srgbClr val="C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669" name="Łącznik zakrzywiony 48">
            <a:extLst>
              <a:ext uri="{FF2B5EF4-FFF2-40B4-BE49-F238E27FC236}">
                <a16:creationId xmlns:a16="http://schemas.microsoft.com/office/drawing/2014/main" id="{6F7C54AD-8BD5-B949-8CF7-20BEA841738A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7047706" y="5388769"/>
            <a:ext cx="1033463" cy="1489075"/>
          </a:xfrm>
          <a:prstGeom prst="curvedConnector2">
            <a:avLst/>
          </a:prstGeom>
          <a:noFill/>
          <a:ln w="38100" algn="ctr">
            <a:solidFill>
              <a:srgbClr val="C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Prostokąt 2">
            <a:hlinkClick r:id="rId2"/>
            <a:extLst>
              <a:ext uri="{FF2B5EF4-FFF2-40B4-BE49-F238E27FC236}">
                <a16:creationId xmlns:a16="http://schemas.microsoft.com/office/drawing/2014/main" id="{C91DD85B-6461-2648-BD90-724AE9552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28674" name="Prostokąt 1">
            <a:extLst>
              <a:ext uri="{FF2B5EF4-FFF2-40B4-BE49-F238E27FC236}">
                <a16:creationId xmlns:a16="http://schemas.microsoft.com/office/drawing/2014/main" id="{125B0B0D-0C09-C440-9E2E-7AF642ED3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338" y="1150938"/>
            <a:ext cx="5381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002060"/>
                </a:solidFill>
              </a:rPr>
              <a:t>Plany – wydanie 3, rozszerzony, uzupełniony podręcznik</a:t>
            </a:r>
            <a:endParaRPr lang="pl-PL" altLang="pl-PL" sz="2000">
              <a:solidFill>
                <a:srgbClr val="C00000"/>
              </a:solidFill>
            </a:endParaRPr>
          </a:p>
        </p:txBody>
      </p:sp>
      <p:pic>
        <p:nvPicPr>
          <p:cNvPr id="28675" name="Obraz 3">
            <a:extLst>
              <a:ext uri="{FF2B5EF4-FFF2-40B4-BE49-F238E27FC236}">
                <a16:creationId xmlns:a16="http://schemas.microsoft.com/office/drawing/2014/main" id="{CF59F2E6-E9E7-5B4F-8912-929524E2B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484188"/>
            <a:ext cx="3165475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Prostokąt 7">
            <a:extLst>
              <a:ext uri="{FF2B5EF4-FFF2-40B4-BE49-F238E27FC236}">
                <a16:creationId xmlns:a16="http://schemas.microsoft.com/office/drawing/2014/main" id="{5E91385C-BAF5-1C49-AC54-FEDE917DB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338" y="2047875"/>
            <a:ext cx="4968875" cy="10160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002060"/>
                </a:solidFill>
              </a:rPr>
              <a:t>Problem – wysokie koszty wydania !!!</a:t>
            </a:r>
          </a:p>
          <a:p>
            <a:endParaRPr lang="pl-PL" altLang="pl-PL" sz="2000">
              <a:solidFill>
                <a:srgbClr val="002060"/>
              </a:solidFill>
            </a:endParaRPr>
          </a:p>
          <a:p>
            <a:r>
              <a:rPr lang="pl-PL" altLang="pl-PL" sz="2000">
                <a:solidFill>
                  <a:srgbClr val="002060"/>
                </a:solidFill>
              </a:rPr>
              <a:t>To ma być podręcznik powszechny !!!</a:t>
            </a:r>
            <a:endParaRPr lang="pl-PL" altLang="pl-PL" sz="2000">
              <a:solidFill>
                <a:srgbClr val="C00000"/>
              </a:solidFill>
            </a:endParaRPr>
          </a:p>
        </p:txBody>
      </p:sp>
      <p:sp>
        <p:nvSpPr>
          <p:cNvPr id="28677" name="Owal 2">
            <a:extLst>
              <a:ext uri="{FF2B5EF4-FFF2-40B4-BE49-F238E27FC236}">
                <a16:creationId xmlns:a16="http://schemas.microsoft.com/office/drawing/2014/main" id="{926F3D31-5A18-704B-AC7D-F11F034F9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663" y="3905250"/>
            <a:ext cx="3527425" cy="1168400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/>
              <a:t>Zmiana sposobu myślenia</a:t>
            </a:r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71422862-21C8-2B4E-8138-3A4BCB94B20B}"/>
              </a:ext>
            </a:extLst>
          </p:cNvPr>
          <p:cNvCxnSpPr/>
          <p:nvPr/>
        </p:nvCxnSpPr>
        <p:spPr bwMode="auto">
          <a:xfrm flipV="1">
            <a:off x="7212013" y="393700"/>
            <a:ext cx="3313112" cy="4679950"/>
          </a:xfrm>
          <a:prstGeom prst="lin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id="{9A46FA65-364A-BF4F-A29D-32039F27284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192963" y="393700"/>
            <a:ext cx="3313112" cy="4679950"/>
          </a:xfrm>
          <a:prstGeom prst="lin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680" name="Łącznik zakrzywiony 14">
            <a:extLst>
              <a:ext uri="{FF2B5EF4-FFF2-40B4-BE49-F238E27FC236}">
                <a16:creationId xmlns:a16="http://schemas.microsoft.com/office/drawing/2014/main" id="{37118ECB-B2D1-D04D-AE26-35592E9A2370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3393282" y="3145631"/>
            <a:ext cx="977900" cy="827087"/>
          </a:xfrm>
          <a:prstGeom prst="curvedConnector3">
            <a:avLst>
              <a:gd name="adj1" fmla="val 50000"/>
            </a:avLst>
          </a:prstGeom>
          <a:noFill/>
          <a:ln w="25400" algn="ctr">
            <a:solidFill>
              <a:srgbClr val="C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681" name="Prostokąt 17">
            <a:extLst>
              <a:ext uri="{FF2B5EF4-FFF2-40B4-BE49-F238E27FC236}">
                <a16:creationId xmlns:a16="http://schemas.microsoft.com/office/drawing/2014/main" id="{5AA4EFB2-A815-3F43-99DB-E02523D3E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00" y="6173788"/>
            <a:ext cx="10328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002060"/>
                </a:solidFill>
              </a:rPr>
              <a:t>Podręcznik akademicki, ale też zawierający elementy kursu przygotowawczego z Fizyki dla kandydatów na studia (różne poziomy trudności)</a:t>
            </a:r>
          </a:p>
        </p:txBody>
      </p:sp>
      <p:sp>
        <p:nvSpPr>
          <p:cNvPr id="28682" name="Prostokąt 22">
            <a:extLst>
              <a:ext uri="{FF2B5EF4-FFF2-40B4-BE49-F238E27FC236}">
                <a16:creationId xmlns:a16="http://schemas.microsoft.com/office/drawing/2014/main" id="{1EB26E53-AE60-D745-99B6-E4554ABD7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63" y="5507038"/>
            <a:ext cx="4392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C00000"/>
                </a:solidFill>
              </a:rPr>
              <a:t>OTWARTE ZASOBY EDUKACYJNE</a:t>
            </a:r>
          </a:p>
        </p:txBody>
      </p:sp>
      <p:cxnSp>
        <p:nvCxnSpPr>
          <p:cNvPr id="28683" name="Łącznik prosty ze strzałką 23">
            <a:extLst>
              <a:ext uri="{FF2B5EF4-FFF2-40B4-BE49-F238E27FC236}">
                <a16:creationId xmlns:a16="http://schemas.microsoft.com/office/drawing/2014/main" id="{A3528129-BE51-7B42-8A1C-1485A832681F}"/>
              </a:ext>
            </a:extLst>
          </p:cNvPr>
          <p:cNvCxnSpPr>
            <a:cxnSpLocks noChangeShapeType="1"/>
            <a:stCxn id="28677" idx="4"/>
            <a:endCxn id="28682" idx="0"/>
          </p:cNvCxnSpPr>
          <p:nvPr/>
        </p:nvCxnSpPr>
        <p:spPr bwMode="auto">
          <a:xfrm>
            <a:off x="2365375" y="5073650"/>
            <a:ext cx="0" cy="433388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684" name="Prostokąt 25">
            <a:extLst>
              <a:ext uri="{FF2B5EF4-FFF2-40B4-BE49-F238E27FC236}">
                <a16:creationId xmlns:a16="http://schemas.microsoft.com/office/drawing/2014/main" id="{134F0F40-57C3-9944-AD1D-47F297687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00" y="6988175"/>
            <a:ext cx="4391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>
                <a:solidFill>
                  <a:srgbClr val="C00000"/>
                </a:solidFill>
              </a:rPr>
              <a:t>Problem z prawami autorskimi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rostokąt 2">
            <a:hlinkClick r:id="rId2"/>
            <a:extLst>
              <a:ext uri="{FF2B5EF4-FFF2-40B4-BE49-F238E27FC236}">
                <a16:creationId xmlns:a16="http://schemas.microsoft.com/office/drawing/2014/main" id="{F34D6DBE-E8F1-BB44-94ED-2152F18F1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29698" name="Prostokąt 4">
            <a:extLst>
              <a:ext uri="{FF2B5EF4-FFF2-40B4-BE49-F238E27FC236}">
                <a16:creationId xmlns:a16="http://schemas.microsoft.com/office/drawing/2014/main" id="{560952EE-CE97-404F-BE45-804DCAF42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350" y="690563"/>
            <a:ext cx="775176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pl-PL" altLang="pl-PL" dirty="0">
                <a:solidFill>
                  <a:srgbClr val="C00000"/>
                </a:solidFill>
              </a:rPr>
              <a:t>Pomysł</a:t>
            </a:r>
            <a:r>
              <a:rPr lang="pl-PL" altLang="pl-PL" dirty="0"/>
              <a:t>:  </a:t>
            </a:r>
            <a:r>
              <a:rPr lang="pl-PL" altLang="pl-PL" dirty="0">
                <a:solidFill>
                  <a:srgbClr val="C00000"/>
                </a:solidFill>
              </a:rPr>
              <a:t>e-Fizyka</a:t>
            </a:r>
            <a:r>
              <a:rPr lang="pl-PL" altLang="pl-PL" dirty="0">
                <a:solidFill>
                  <a:srgbClr val="002060"/>
                </a:solidFill>
              </a:rPr>
              <a:t>, wersja webowa</a:t>
            </a:r>
          </a:p>
          <a:p>
            <a:r>
              <a:rPr lang="pl-PL" altLang="pl-PL" sz="3200" dirty="0">
                <a:solidFill>
                  <a:srgbClr val="FF0000"/>
                </a:solidFill>
              </a:rPr>
              <a:t>+</a:t>
            </a:r>
            <a:r>
              <a:rPr lang="pl-PL" altLang="pl-PL" dirty="0">
                <a:solidFill>
                  <a:srgbClr val="002060"/>
                </a:solidFill>
              </a:rPr>
              <a:t> powszechnie dostępna, uczenie się w dowolnej chwili</a:t>
            </a:r>
          </a:p>
          <a:p>
            <a:r>
              <a:rPr lang="pl-PL" altLang="pl-PL" sz="3200" dirty="0">
                <a:solidFill>
                  <a:srgbClr val="FF0000"/>
                </a:solidFill>
              </a:rPr>
              <a:t>+</a:t>
            </a:r>
            <a:r>
              <a:rPr lang="pl-PL" altLang="pl-PL" dirty="0">
                <a:solidFill>
                  <a:srgbClr val="002060"/>
                </a:solidFill>
              </a:rPr>
              <a:t> multimedia (animacje, symulacje komputerowe)</a:t>
            </a:r>
          </a:p>
          <a:p>
            <a:r>
              <a:rPr lang="pl-PL" altLang="pl-PL" sz="3600" dirty="0">
                <a:solidFill>
                  <a:srgbClr val="FF0000"/>
                </a:solidFill>
              </a:rPr>
              <a:t>-</a:t>
            </a:r>
            <a:r>
              <a:rPr lang="pl-PL" altLang="pl-PL" sz="3200" dirty="0">
                <a:solidFill>
                  <a:srgbClr val="002060"/>
                </a:solidFill>
              </a:rPr>
              <a:t> </a:t>
            </a:r>
            <a:r>
              <a:rPr lang="pl-PL" altLang="pl-PL" dirty="0">
                <a:solidFill>
                  <a:srgbClr val="002060"/>
                </a:solidFill>
              </a:rPr>
              <a:t>trzeba mieć stały dostęp do Internetu </a:t>
            </a:r>
          </a:p>
        </p:txBody>
      </p:sp>
      <p:sp>
        <p:nvSpPr>
          <p:cNvPr id="29699" name="Prostokąt 6">
            <a:extLst>
              <a:ext uri="{FF2B5EF4-FFF2-40B4-BE49-F238E27FC236}">
                <a16:creationId xmlns:a16="http://schemas.microsoft.com/office/drawing/2014/main" id="{1680D070-B9BA-DA46-A0D3-5686DD45F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638" y="2914154"/>
            <a:ext cx="83533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dirty="0">
                <a:solidFill>
                  <a:srgbClr val="C00000"/>
                </a:solidFill>
                <a:latin typeface="Verdana" panose="020B0604030504040204" pitchFamily="34" charset="0"/>
              </a:rPr>
              <a:t>e-Fizyka 2002 </a:t>
            </a:r>
            <a:r>
              <a:rPr lang="pl-PL" altLang="pl-PL" dirty="0">
                <a:solidFill>
                  <a:srgbClr val="002060"/>
                </a:solidFill>
                <a:latin typeface="Verdana" panose="020B0604030504040204" pitchFamily="34" charset="0"/>
              </a:rPr>
              <a:t>- </a:t>
            </a:r>
            <a:r>
              <a:rPr lang="pl-PL" altLang="pl-PL" dirty="0">
                <a:solidFill>
                  <a:srgbClr val="002060"/>
                </a:solidFill>
              </a:rPr>
              <a:t>dostosowanie technologii do dostępności i szybkości Internetu</a:t>
            </a:r>
          </a:p>
        </p:txBody>
      </p:sp>
      <p:sp>
        <p:nvSpPr>
          <p:cNvPr id="29700" name="Prostokąt 1">
            <a:extLst>
              <a:ext uri="{FF2B5EF4-FFF2-40B4-BE49-F238E27FC236}">
                <a16:creationId xmlns:a16="http://schemas.microsoft.com/office/drawing/2014/main" id="{305A7EED-447E-4245-A816-9FA2554C4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224338"/>
            <a:ext cx="102743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dirty="0">
                <a:solidFill>
                  <a:srgbClr val="002060"/>
                </a:solidFill>
              </a:rPr>
              <a:t>Bardzo dobrze przyjęty</a:t>
            </a:r>
          </a:p>
          <a:p>
            <a:r>
              <a:rPr lang="pl-PL" altLang="pl-PL" sz="3200" dirty="0">
                <a:solidFill>
                  <a:srgbClr val="FF0000"/>
                </a:solidFill>
              </a:rPr>
              <a:t>+</a:t>
            </a:r>
            <a:r>
              <a:rPr lang="pl-PL" altLang="pl-PL" dirty="0">
                <a:solidFill>
                  <a:srgbClr val="002060"/>
                </a:solidFill>
              </a:rPr>
              <a:t> recenzentami są czytelnicy zgłaszający poprawki, uwagi, sugestie uzupełnienia</a:t>
            </a:r>
          </a:p>
          <a:p>
            <a:r>
              <a:rPr lang="pl-PL" altLang="pl-PL" sz="3600" dirty="0">
                <a:solidFill>
                  <a:srgbClr val="FF0000"/>
                </a:solidFill>
              </a:rPr>
              <a:t>-</a:t>
            </a:r>
            <a:r>
              <a:rPr lang="pl-PL" altLang="pl-PL" sz="3600" dirty="0">
                <a:solidFill>
                  <a:srgbClr val="002060"/>
                </a:solidFill>
              </a:rPr>
              <a:t> </a:t>
            </a:r>
            <a:r>
              <a:rPr lang="pl-PL" altLang="pl-PL" dirty="0">
                <a:solidFill>
                  <a:srgbClr val="002060"/>
                </a:solidFill>
              </a:rPr>
              <a:t>bardzo czasochłonny (dzisiaj 3500  plików)</a:t>
            </a:r>
          </a:p>
          <a:p>
            <a:r>
              <a:rPr lang="pl-PL" altLang="pl-PL" sz="3600" dirty="0">
                <a:solidFill>
                  <a:srgbClr val="FF0000"/>
                </a:solidFill>
              </a:rPr>
              <a:t>-</a:t>
            </a:r>
            <a:r>
              <a:rPr lang="pl-PL" altLang="pl-PL" sz="3600" dirty="0">
                <a:solidFill>
                  <a:srgbClr val="002060"/>
                </a:solidFill>
              </a:rPr>
              <a:t> </a:t>
            </a:r>
            <a:r>
              <a:rPr lang="pl-PL" altLang="pl-PL" dirty="0">
                <a:solidFill>
                  <a:srgbClr val="002060"/>
                </a:solidFill>
              </a:rPr>
              <a:t>takie działania NIE mają przełożenia na karierę akademicką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Prostokąt 2">
            <a:hlinkClick r:id="rId2"/>
            <a:extLst>
              <a:ext uri="{FF2B5EF4-FFF2-40B4-BE49-F238E27FC236}">
                <a16:creationId xmlns:a16="http://schemas.microsoft.com/office/drawing/2014/main" id="{C809EFCA-F813-F741-8E9C-819DF06191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30722" name="Prostokąt 9">
            <a:extLst>
              <a:ext uri="{FF2B5EF4-FFF2-40B4-BE49-F238E27FC236}">
                <a16:creationId xmlns:a16="http://schemas.microsoft.com/office/drawing/2014/main" id="{D4E2945D-7D1C-F749-991B-7B9502241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6525" y="682625"/>
            <a:ext cx="7848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dirty="0">
                <a:solidFill>
                  <a:srgbClr val="C00000"/>
                </a:solidFill>
              </a:rPr>
              <a:t>potrzebny równolegle podręcznik do pobrania </a:t>
            </a:r>
            <a:r>
              <a:rPr lang="pl-PL" altLang="pl-PL" sz="2000" dirty="0">
                <a:solidFill>
                  <a:srgbClr val="002060"/>
                </a:solidFill>
              </a:rPr>
              <a:t>(pdf)</a:t>
            </a:r>
          </a:p>
          <a:p>
            <a:r>
              <a:rPr lang="pl-PL" altLang="pl-PL" dirty="0">
                <a:solidFill>
                  <a:srgbClr val="FF0000"/>
                </a:solidFill>
              </a:rPr>
              <a:t>+</a:t>
            </a:r>
            <a:r>
              <a:rPr lang="pl-PL" altLang="pl-PL" dirty="0">
                <a:solidFill>
                  <a:srgbClr val="002060"/>
                </a:solidFill>
              </a:rPr>
              <a:t> </a:t>
            </a:r>
            <a:r>
              <a:rPr lang="pl-PL" altLang="pl-PL" sz="2000" dirty="0">
                <a:solidFill>
                  <a:srgbClr val="002060"/>
                </a:solidFill>
              </a:rPr>
              <a:t>raz pobrany może być używany offline</a:t>
            </a:r>
          </a:p>
          <a:p>
            <a:r>
              <a:rPr lang="pl-PL" altLang="pl-PL" dirty="0">
                <a:solidFill>
                  <a:srgbClr val="FF0000"/>
                </a:solidFill>
              </a:rPr>
              <a:t>+</a:t>
            </a:r>
            <a:r>
              <a:rPr lang="pl-PL" altLang="pl-PL" dirty="0">
                <a:solidFill>
                  <a:srgbClr val="002060"/>
                </a:solidFill>
              </a:rPr>
              <a:t> </a:t>
            </a:r>
            <a:r>
              <a:rPr lang="pl-PL" altLang="pl-PL" sz="2000" dirty="0">
                <a:solidFill>
                  <a:srgbClr val="002060"/>
                </a:solidFill>
              </a:rPr>
              <a:t>podobnie z symulacjami komputerowymi</a:t>
            </a:r>
          </a:p>
          <a:p>
            <a:r>
              <a:rPr lang="pl-PL" altLang="pl-PL" sz="2800" dirty="0">
                <a:solidFill>
                  <a:srgbClr val="FF0000"/>
                </a:solidFill>
              </a:rPr>
              <a:t>-</a:t>
            </a:r>
            <a:r>
              <a:rPr lang="pl-PL" altLang="pl-PL" sz="2800" dirty="0">
                <a:solidFill>
                  <a:srgbClr val="002060"/>
                </a:solidFill>
              </a:rPr>
              <a:t> </a:t>
            </a:r>
            <a:r>
              <a:rPr lang="pl-PL" altLang="pl-PL" sz="2000" dirty="0">
                <a:solidFill>
                  <a:srgbClr val="002060"/>
                </a:solidFill>
              </a:rPr>
              <a:t>każda modyfikacja wykonana przez autora wymaga nowego</a:t>
            </a:r>
            <a:br>
              <a:rPr lang="pl-PL" altLang="pl-PL" sz="2000" dirty="0">
                <a:solidFill>
                  <a:srgbClr val="002060"/>
                </a:solidFill>
              </a:rPr>
            </a:br>
            <a:r>
              <a:rPr lang="pl-PL" altLang="pl-PL" sz="2000" dirty="0">
                <a:solidFill>
                  <a:srgbClr val="002060"/>
                </a:solidFill>
              </a:rPr>
              <a:t>   pobrania podręcznika, a dla autora to nowe formatowanie itd.</a:t>
            </a:r>
          </a:p>
        </p:txBody>
      </p:sp>
      <p:pic>
        <p:nvPicPr>
          <p:cNvPr id="30723" name="Obraz 6">
            <a:extLst>
              <a:ext uri="{FF2B5EF4-FFF2-40B4-BE49-F238E27FC236}">
                <a16:creationId xmlns:a16="http://schemas.microsoft.com/office/drawing/2014/main" id="{862341D8-2C48-4B42-8EE5-E657298D4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3092450"/>
            <a:ext cx="6375400" cy="443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7298067" y="4570338"/>
            <a:ext cx="28536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2060"/>
                </a:solidFill>
              </a:rPr>
              <a:t>Bardzo ważne</a:t>
            </a:r>
          </a:p>
          <a:p>
            <a:r>
              <a:rPr lang="pl-PL" dirty="0" smtClean="0">
                <a:solidFill>
                  <a:srgbClr val="C00000"/>
                </a:solidFill>
              </a:rPr>
              <a:t>opinie i wskazówki</a:t>
            </a:r>
          </a:p>
          <a:p>
            <a:r>
              <a:rPr lang="pl-PL" dirty="0" smtClean="0">
                <a:solidFill>
                  <a:srgbClr val="C00000"/>
                </a:solidFill>
              </a:rPr>
              <a:t>od użytkowników !!!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Prostokąt 2">
            <a:hlinkClick r:id="rId2"/>
            <a:extLst>
              <a:ext uri="{FF2B5EF4-FFF2-40B4-BE49-F238E27FC236}">
                <a16:creationId xmlns:a16="http://schemas.microsoft.com/office/drawing/2014/main" id="{46E4AF76-F5F2-694C-AE8D-387D71EE1F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pic>
        <p:nvPicPr>
          <p:cNvPr id="31746" name="Obraz 15">
            <a:extLst>
              <a:ext uri="{FF2B5EF4-FFF2-40B4-BE49-F238E27FC236}">
                <a16:creationId xmlns:a16="http://schemas.microsoft.com/office/drawing/2014/main" id="{07CC401D-5B4C-894C-9082-D5200AE8A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063" y="4887913"/>
            <a:ext cx="9136062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Obraz 18">
            <a:extLst>
              <a:ext uri="{FF2B5EF4-FFF2-40B4-BE49-F238E27FC236}">
                <a16:creationId xmlns:a16="http://schemas.microsoft.com/office/drawing/2014/main" id="{70F4B26D-E562-8B4C-BBB6-E901D729C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9575"/>
            <a:ext cx="8856663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Prostokąt 19">
            <a:extLst>
              <a:ext uri="{FF2B5EF4-FFF2-40B4-BE49-F238E27FC236}">
                <a16:creationId xmlns:a16="http://schemas.microsoft.com/office/drawing/2014/main" id="{44AE06FD-85F6-8A45-B4F0-2BB2A71E7E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4559300"/>
            <a:ext cx="7993063" cy="431800"/>
          </a:xfrm>
          <a:prstGeom prst="rect">
            <a:avLst/>
          </a:prstGeom>
          <a:solidFill>
            <a:srgbClr val="FFFF00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31749" name="Prostokąt 24">
            <a:extLst>
              <a:ext uri="{FF2B5EF4-FFF2-40B4-BE49-F238E27FC236}">
                <a16:creationId xmlns:a16="http://schemas.microsoft.com/office/drawing/2014/main" id="{994E3F44-9F99-CB41-8781-7742F8DF6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5105400"/>
            <a:ext cx="6111875" cy="433388"/>
          </a:xfrm>
          <a:prstGeom prst="rect">
            <a:avLst/>
          </a:prstGeom>
          <a:solidFill>
            <a:srgbClr val="FFFF00">
              <a:alpha val="3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7500938" y="1596652"/>
            <a:ext cx="2853666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2060"/>
                </a:solidFill>
              </a:rPr>
              <a:t>Bardzo ważne</a:t>
            </a:r>
          </a:p>
          <a:p>
            <a:r>
              <a:rPr lang="pl-PL" dirty="0" smtClean="0">
                <a:solidFill>
                  <a:srgbClr val="C00000"/>
                </a:solidFill>
              </a:rPr>
              <a:t>opinie i wskazówki</a:t>
            </a:r>
          </a:p>
          <a:p>
            <a:r>
              <a:rPr lang="pl-PL" dirty="0" smtClean="0">
                <a:solidFill>
                  <a:srgbClr val="C00000"/>
                </a:solidFill>
              </a:rPr>
              <a:t>od użytkowników !!!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3" name="Łącznik prosty ze strzałką 2"/>
          <p:cNvCxnSpPr>
            <a:stCxn id="31747" idx="3"/>
          </p:cNvCxnSpPr>
          <p:nvPr/>
        </p:nvCxnSpPr>
        <p:spPr bwMode="auto">
          <a:xfrm flipH="1">
            <a:off x="7068543" y="2762250"/>
            <a:ext cx="1943695" cy="1790372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Łącznik prosty ze strzałką 4"/>
          <p:cNvCxnSpPr>
            <a:stCxn id="31747" idx="3"/>
          </p:cNvCxnSpPr>
          <p:nvPr/>
        </p:nvCxnSpPr>
        <p:spPr bwMode="auto">
          <a:xfrm flipH="1">
            <a:off x="7444740" y="2762250"/>
            <a:ext cx="1567498" cy="2591799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Łącznik prosty ze strzałką 9"/>
          <p:cNvCxnSpPr>
            <a:stCxn id="31747" idx="3"/>
          </p:cNvCxnSpPr>
          <p:nvPr/>
        </p:nvCxnSpPr>
        <p:spPr bwMode="auto">
          <a:xfrm flipH="1">
            <a:off x="8364687" y="2762250"/>
            <a:ext cx="647551" cy="4016964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rostokąt 2">
            <a:hlinkClick r:id="rId2"/>
            <a:extLst>
              <a:ext uri="{FF2B5EF4-FFF2-40B4-BE49-F238E27FC236}">
                <a16:creationId xmlns:a16="http://schemas.microsoft.com/office/drawing/2014/main" id="{60810C9E-662C-934E-8B70-10CFB822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6386" name="pole tekstowe 1">
            <a:extLst>
              <a:ext uri="{FF2B5EF4-FFF2-40B4-BE49-F238E27FC236}">
                <a16:creationId xmlns:a16="http://schemas.microsoft.com/office/drawing/2014/main" id="{B4B75EB9-6E19-5147-BCB0-BCC7CF1B8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538163"/>
            <a:ext cx="17107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>
                <a:solidFill>
                  <a:srgbClr val="002060"/>
                </a:solidFill>
              </a:rPr>
              <a:t>Wprowadzenie</a:t>
            </a:r>
          </a:p>
        </p:txBody>
      </p:sp>
      <p:pic>
        <p:nvPicPr>
          <p:cNvPr id="11" name="Picture 13" descr="http://bogatyczlowiek.eu/wp-content/uploads/2013/03/Systemy-Informatyczne-W-Zarz%C4%85dzani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380" y="1677857"/>
            <a:ext cx="4010025" cy="264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347268" y="1169857"/>
            <a:ext cx="61547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800" dirty="0">
                <a:solidFill>
                  <a:srgbClr val="C00000"/>
                </a:solidFill>
                <a:latin typeface="Verdana" panose="020B0604030504040204" pitchFamily="34" charset="0"/>
              </a:rPr>
              <a:t>Kształcenie zdalne - „e-learning” 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451918" y="3373307"/>
            <a:ext cx="8218487" cy="368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4000"/>
              </a:lnSpc>
              <a:spcBef>
                <a:spcPct val="0"/>
              </a:spcBef>
              <a:buFontTx/>
              <a:buNone/>
            </a:pPr>
            <a:r>
              <a:rPr lang="pl-PL" altLang="pl-PL" sz="2800" dirty="0">
                <a:solidFill>
                  <a:srgbClr val="000066"/>
                </a:solidFill>
                <a:latin typeface="Verdana" panose="020B0604030504040204" pitchFamily="34" charset="0"/>
              </a:rPr>
              <a:t>Paradoksalnie to </a:t>
            </a:r>
            <a:br>
              <a:rPr lang="pl-PL" altLang="pl-PL" sz="2800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800" dirty="0">
                <a:solidFill>
                  <a:srgbClr val="C00000"/>
                </a:solidFill>
                <a:latin typeface="Verdana" panose="020B0604030504040204" pitchFamily="34" charset="0"/>
              </a:rPr>
              <a:t>technologie informacyjne </a:t>
            </a:r>
            <a:br>
              <a:rPr lang="pl-PL" altLang="pl-PL" sz="2800" dirty="0">
                <a:solidFill>
                  <a:srgbClr val="C00000"/>
                </a:solidFill>
                <a:latin typeface="Verdana" panose="020B0604030504040204" pitchFamily="34" charset="0"/>
              </a:rPr>
            </a:br>
            <a:r>
              <a:rPr lang="pl-PL" altLang="pl-PL" sz="2800" dirty="0">
                <a:solidFill>
                  <a:srgbClr val="000066"/>
                </a:solidFill>
                <a:latin typeface="Verdana" panose="020B0604030504040204" pitchFamily="34" charset="0"/>
              </a:rPr>
              <a:t>przyspieszyły starzenie się wiedzy i dzisiaj właściwie trudno sobie wyobrazić nowoczesne przedsiębiorstwo bez ustawicznego kształcenia się jego pracowników. </a:t>
            </a:r>
          </a:p>
        </p:txBody>
      </p:sp>
    </p:spTree>
    <p:extLst>
      <p:ext uri="{BB962C8B-B14F-4D97-AF65-F5344CB8AC3E}">
        <p14:creationId xmlns:p14="http://schemas.microsoft.com/office/powerpoint/2010/main" val="3010841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Prostokąt 2">
            <a:hlinkClick r:id="rId2"/>
            <a:extLst>
              <a:ext uri="{FF2B5EF4-FFF2-40B4-BE49-F238E27FC236}">
                <a16:creationId xmlns:a16="http://schemas.microsoft.com/office/drawing/2014/main" id="{F18E3A93-3FAC-D04E-B1B7-324572205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32770" name="Owal 6">
            <a:extLst>
              <a:ext uri="{FF2B5EF4-FFF2-40B4-BE49-F238E27FC236}">
                <a16:creationId xmlns:a16="http://schemas.microsoft.com/office/drawing/2014/main" id="{A19A7EEC-0A8B-914A-A6DD-CA3057EA4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4086" y="1911595"/>
            <a:ext cx="3527425" cy="1169987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 dirty="0"/>
              <a:t>NOWY KURS FIZYKI</a:t>
            </a:r>
          </a:p>
        </p:txBody>
      </p:sp>
      <p:sp>
        <p:nvSpPr>
          <p:cNvPr id="32771" name="Prostokąt 7">
            <a:extLst>
              <a:ext uri="{FF2B5EF4-FFF2-40B4-BE49-F238E27FC236}">
                <a16:creationId xmlns:a16="http://schemas.microsoft.com/office/drawing/2014/main" id="{B8A5F65F-86A7-A141-BC5B-10A021278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866" y="3096004"/>
            <a:ext cx="440690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altLang="pl-PL" sz="2000" dirty="0">
                <a:solidFill>
                  <a:srgbClr val="002060"/>
                </a:solidFill>
                <a:hlinkClick r:id="rId3"/>
              </a:rPr>
              <a:t>nowe treści </a:t>
            </a:r>
            <a:r>
              <a:rPr lang="pl-PL" altLang="pl-PL" sz="2000" dirty="0">
                <a:solidFill>
                  <a:srgbClr val="002060"/>
                </a:solidFill>
              </a:rPr>
              <a:t>(530 stron A4)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altLang="pl-PL" sz="2000" dirty="0">
                <a:solidFill>
                  <a:srgbClr val="002060"/>
                </a:solidFill>
              </a:rPr>
              <a:t>24 symulacje </a:t>
            </a:r>
            <a:r>
              <a:rPr lang="pl-PL" altLang="pl-PL" sz="2000" dirty="0" smtClean="0">
                <a:solidFill>
                  <a:srgbClr val="002060"/>
                </a:solidFill>
              </a:rPr>
              <a:t>komputerowe</a:t>
            </a:r>
            <a:endParaRPr lang="pl-PL" altLang="pl-PL" sz="2000" dirty="0">
              <a:solidFill>
                <a:srgbClr val="002060"/>
              </a:solidFill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222B8E29-8998-B84D-B483-AEBA7BB499D2}"/>
              </a:ext>
            </a:extLst>
          </p:cNvPr>
          <p:cNvSpPr txBox="1"/>
          <p:nvPr/>
        </p:nvSpPr>
        <p:spPr>
          <a:xfrm>
            <a:off x="4332287" y="559546"/>
            <a:ext cx="5051425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dirty="0">
                <a:solidFill>
                  <a:srgbClr val="002060"/>
                </a:solidFill>
              </a:rPr>
              <a:t>Wnioski: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rgbClr val="C00000"/>
                </a:solidFill>
              </a:rPr>
              <a:t>rozszerzyć, uzupełnić podręcznik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rgbClr val="C00000"/>
                </a:solidFill>
              </a:rPr>
              <a:t>podać licencję</a:t>
            </a:r>
          </a:p>
        </p:txBody>
      </p:sp>
      <p:sp>
        <p:nvSpPr>
          <p:cNvPr id="32773" name="Prostokąt 9">
            <a:extLst>
              <a:ext uri="{FF2B5EF4-FFF2-40B4-BE49-F238E27FC236}">
                <a16:creationId xmlns:a16="http://schemas.microsoft.com/office/drawing/2014/main" id="{A3EA1CBE-D0ED-2E4B-8696-726A18B27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2150" y="3495675"/>
            <a:ext cx="47529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altLang="pl-PL" sz="2000" dirty="0">
                <a:solidFill>
                  <a:srgbClr val="002060"/>
                </a:solidFill>
                <a:hlinkClick r:id="rId4"/>
              </a:rPr>
              <a:t>nowa wersja webowa e-Fizyki </a:t>
            </a:r>
            <a:r>
              <a:rPr lang="pl-PL" altLang="pl-PL" sz="2000" dirty="0">
                <a:solidFill>
                  <a:srgbClr val="002060"/>
                </a:solidFill>
              </a:rPr>
              <a:t/>
            </a:r>
            <a:br>
              <a:rPr lang="pl-PL" altLang="pl-PL" sz="2000" dirty="0">
                <a:solidFill>
                  <a:srgbClr val="002060"/>
                </a:solidFill>
              </a:rPr>
            </a:br>
            <a:r>
              <a:rPr lang="pl-PL" altLang="pl-PL" sz="2000" dirty="0">
                <a:solidFill>
                  <a:srgbClr val="002060"/>
                </a:solidFill>
              </a:rPr>
              <a:t>(3500 plików </a:t>
            </a:r>
            <a:r>
              <a:rPr lang="pl-PL" altLang="pl-PL" sz="2000" dirty="0" err="1">
                <a:solidFill>
                  <a:srgbClr val="002060"/>
                </a:solidFill>
              </a:rPr>
              <a:t>html</a:t>
            </a:r>
            <a:r>
              <a:rPr lang="pl-PL" altLang="pl-PL" sz="2000" dirty="0">
                <a:solidFill>
                  <a:srgbClr val="002060"/>
                </a:solidFill>
              </a:rPr>
              <a:t> 4.01, wersja responsywna) </a:t>
            </a:r>
          </a:p>
        </p:txBody>
      </p:sp>
      <p:sp>
        <p:nvSpPr>
          <p:cNvPr id="32774" name="Prostokąt 2">
            <a:extLst>
              <a:ext uri="{FF2B5EF4-FFF2-40B4-BE49-F238E27FC236}">
                <a16:creationId xmlns:a16="http://schemas.microsoft.com/office/drawing/2014/main" id="{252FF7AA-5DE1-CA44-AA3A-F9C55D364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045" y="5158457"/>
            <a:ext cx="94027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 dirty="0">
                <a:solidFill>
                  <a:srgbClr val="002060"/>
                </a:solidFill>
                <a:latin typeface="trebuchet ms" panose="020B0703020202090204" pitchFamily="34" charset="0"/>
              </a:rPr>
              <a:t>Materiały są udostępniane na licencji Creative </a:t>
            </a:r>
            <a:r>
              <a:rPr lang="pl-PL" altLang="pl-PL" sz="2000" dirty="0" err="1">
                <a:solidFill>
                  <a:srgbClr val="002060"/>
                </a:solidFill>
                <a:latin typeface="trebuchet ms" panose="020B0703020202090204" pitchFamily="34" charset="0"/>
              </a:rPr>
              <a:t>Commons</a:t>
            </a:r>
            <a:r>
              <a:rPr lang="pl-PL" altLang="pl-PL" sz="2000" dirty="0">
                <a:solidFill>
                  <a:srgbClr val="002060"/>
                </a:solidFill>
                <a:latin typeface="trebuchet ms" panose="020B0703020202090204" pitchFamily="34" charset="0"/>
              </a:rPr>
              <a:t> Uznanie autorstwa-Użycie </a:t>
            </a:r>
            <a:r>
              <a:rPr lang="pl-PL" altLang="pl-PL" sz="2000" dirty="0" err="1">
                <a:solidFill>
                  <a:srgbClr val="002060"/>
                </a:solidFill>
                <a:latin typeface="trebuchet ms" panose="020B0703020202090204" pitchFamily="34" charset="0"/>
              </a:rPr>
              <a:t>niekomercyjne-Na</a:t>
            </a:r>
            <a:r>
              <a:rPr lang="pl-PL" altLang="pl-PL" sz="2000" dirty="0">
                <a:solidFill>
                  <a:srgbClr val="002060"/>
                </a:solidFill>
                <a:latin typeface="trebuchet ms" panose="020B0703020202090204" pitchFamily="34" charset="0"/>
              </a:rPr>
              <a:t> tych samych warunkach 3.0 Polska</a:t>
            </a:r>
          </a:p>
        </p:txBody>
      </p:sp>
      <p:sp>
        <p:nvSpPr>
          <p:cNvPr id="32775" name="Prostokąt 3">
            <a:extLst>
              <a:ext uri="{FF2B5EF4-FFF2-40B4-BE49-F238E27FC236}">
                <a16:creationId xmlns:a16="http://schemas.microsoft.com/office/drawing/2014/main" id="{2A2D8C41-43D3-164B-98DC-2F14E7EF3A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82" y="6022692"/>
            <a:ext cx="100369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000" dirty="0">
                <a:solidFill>
                  <a:srgbClr val="002060"/>
                </a:solidFill>
                <a:latin typeface="Verdana" panose="020B0604030504040204" pitchFamily="34" charset="0"/>
              </a:rPr>
              <a:t>Umieszczenie na stronach/serwerach </a:t>
            </a:r>
            <a:r>
              <a:rPr lang="pl-PL" altLang="pl-PL" sz="2000" dirty="0">
                <a:solidFill>
                  <a:srgbClr val="002060"/>
                </a:solidFill>
                <a:latin typeface="Verdana" panose="020B0604030504040204" pitchFamily="34" charset="0"/>
                <a:hlinkClick r:id="rId5"/>
              </a:rPr>
              <a:t>Open AGH</a:t>
            </a:r>
            <a:r>
              <a:rPr lang="pl-PL" altLang="pl-PL" sz="2000" dirty="0">
                <a:solidFill>
                  <a:srgbClr val="002060"/>
                </a:solidFill>
                <a:latin typeface="Verdana" panose="020B0604030504040204" pitchFamily="34" charset="0"/>
              </a:rPr>
              <a:t> (do tej pory na stronie </a:t>
            </a:r>
            <a:r>
              <a:rPr lang="pl-PL" altLang="pl-PL" sz="2000" dirty="0" smtClean="0">
                <a:solidFill>
                  <a:srgbClr val="002060"/>
                </a:solidFill>
                <a:latin typeface="Verdana" panose="020B0604030504040204" pitchFamily="34" charset="0"/>
              </a:rPr>
              <a:t/>
            </a:r>
            <a:br>
              <a:rPr lang="pl-PL" altLang="pl-PL" sz="2000" dirty="0" smtClean="0">
                <a:solidFill>
                  <a:srgbClr val="002060"/>
                </a:solidFill>
                <a:latin typeface="Verdana" panose="020B0604030504040204" pitchFamily="34" charset="0"/>
              </a:rPr>
            </a:br>
            <a:r>
              <a:rPr lang="pl-PL" altLang="pl-PL" sz="2000" dirty="0" smtClean="0">
                <a:solidFill>
                  <a:srgbClr val="002060"/>
                </a:solidFill>
                <a:latin typeface="Verdana" panose="020B0604030504040204" pitchFamily="34" charset="0"/>
                <a:hlinkClick r:id="rId6"/>
              </a:rPr>
              <a:t>www </a:t>
            </a:r>
            <a:r>
              <a:rPr lang="pl-PL" altLang="pl-PL" sz="2000" dirty="0">
                <a:solidFill>
                  <a:srgbClr val="002060"/>
                </a:solidFill>
                <a:latin typeface="Verdana" panose="020B0604030504040204" pitchFamily="34" charset="0"/>
                <a:hlinkClick r:id="rId6"/>
              </a:rPr>
              <a:t>autora</a:t>
            </a:r>
            <a:r>
              <a:rPr lang="pl-PL" altLang="pl-PL" sz="2000" dirty="0">
                <a:solidFill>
                  <a:srgbClr val="002060"/>
                </a:solidFill>
                <a:latin typeface="Verdana" panose="020B0604030504040204" pitchFamily="34" charset="0"/>
              </a:rPr>
              <a:t>) - zwiększenie </a:t>
            </a:r>
            <a:r>
              <a:rPr lang="pl-PL" altLang="pl-PL" sz="20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dostępności (</a:t>
            </a:r>
            <a:r>
              <a:rPr lang="pl-PL" altLang="pl-PL" sz="2000" dirty="0">
                <a:solidFill>
                  <a:srgbClr val="002060"/>
                </a:solidFill>
                <a:latin typeface="Verdana" panose="020B0604030504040204" pitchFamily="34" charset="0"/>
              </a:rPr>
              <a:t>również w zasobach biblioteki AGH)</a:t>
            </a:r>
          </a:p>
        </p:txBody>
      </p:sp>
      <p:sp>
        <p:nvSpPr>
          <p:cNvPr id="32776" name="Prostokąt 4">
            <a:extLst>
              <a:ext uri="{FF2B5EF4-FFF2-40B4-BE49-F238E27FC236}">
                <a16:creationId xmlns:a16="http://schemas.microsoft.com/office/drawing/2014/main" id="{B661F1FF-29DA-6548-857F-4D4AD982A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798" y="6889778"/>
            <a:ext cx="7591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>
                <a:solidFill>
                  <a:srgbClr val="002060"/>
                </a:solidFill>
              </a:rPr>
              <a:t>inne uczelnie umieszczają linki lub cały plik pdf na swoich stronach</a:t>
            </a:r>
          </a:p>
        </p:txBody>
      </p:sp>
      <p:pic>
        <p:nvPicPr>
          <p:cNvPr id="15" name="Picture 15" descr="komputer">
            <a:hlinkClick r:id="rId7" action="ppaction://hlinkfile"/>
            <a:extLst>
              <a:ext uri="{FF2B5EF4-FFF2-40B4-BE49-F238E27FC236}">
                <a16:creationId xmlns:a16="http://schemas.microsoft.com/office/drawing/2014/main" id="{87D78573-3E41-FE43-9179-8D9F5E94E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295" y="4282981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komputer">
            <a:hlinkClick r:id="rId9" action="ppaction://hlinkfile"/>
            <a:extLst>
              <a:ext uri="{FF2B5EF4-FFF2-40B4-BE49-F238E27FC236}">
                <a16:creationId xmlns:a16="http://schemas.microsoft.com/office/drawing/2014/main" id="{1BE603E1-8741-1040-B31B-E0B5DF7BE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439" y="428463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6" descr="komputer">
            <a:hlinkClick r:id="rId10" action="ppaction://hlinkfile"/>
            <a:extLst>
              <a:ext uri="{FF2B5EF4-FFF2-40B4-BE49-F238E27FC236}">
                <a16:creationId xmlns:a16="http://schemas.microsoft.com/office/drawing/2014/main" id="{AC0F1ECB-3706-D14C-BD29-F1FBED1A4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706" y="429358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6" descr="komputer">
            <a:hlinkClick r:id="rId11" action="ppaction://hlinkfile"/>
            <a:extLst>
              <a:ext uri="{FF2B5EF4-FFF2-40B4-BE49-F238E27FC236}">
                <a16:creationId xmlns:a16="http://schemas.microsoft.com/office/drawing/2014/main" id="{AC0F1ECB-3706-D14C-BD29-F1FBED1A4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206" y="429911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200271" y="4225692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Przykłady z fizyki</a:t>
            </a:r>
            <a:endParaRPr 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330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Prostokąt 2">
            <a:hlinkClick r:id="rId2"/>
            <a:extLst>
              <a:ext uri="{FF2B5EF4-FFF2-40B4-BE49-F238E27FC236}">
                <a16:creationId xmlns:a16="http://schemas.microsoft.com/office/drawing/2014/main" id="{72E5FC8D-F2E5-1F4C-99A9-E8F383075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654E500B-7E0B-1042-AA9A-CF7A0799F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5810" y="1827138"/>
            <a:ext cx="4824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pl-PL" altLang="pl-PL" sz="2800">
                <a:solidFill>
                  <a:srgbClr val="CC0000"/>
                </a:solidFill>
                <a:latin typeface="Verdana" panose="020B0604030504040204" pitchFamily="34" charset="0"/>
              </a:rPr>
              <a:t>Przykład (matematyka):</a:t>
            </a:r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id="{B1281442-18AA-B242-89A8-CB3B65F75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6885" y="2709788"/>
            <a:ext cx="8820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000066"/>
                </a:solidFill>
                <a:latin typeface="Verdana" panose="020B0604030504040204" pitchFamily="34" charset="0"/>
              </a:rPr>
              <a:t>Wykorzystanie programu komputerowego na lekcjach matematyki w klasie IV przy wprowadzaniu </a:t>
            </a:r>
            <a:r>
              <a:rPr lang="pl-PL" altLang="pl-PL" sz="2400" dirty="0">
                <a:solidFill>
                  <a:srgbClr val="C00000"/>
                </a:solidFill>
                <a:latin typeface="Verdana" panose="020B0604030504040204" pitchFamily="34" charset="0"/>
              </a:rPr>
              <a:t>algorytmu dzielenia pisemnego.</a:t>
            </a:r>
          </a:p>
        </p:txBody>
      </p:sp>
      <p:sp>
        <p:nvSpPr>
          <p:cNvPr id="13" name="Rectangle 16">
            <a:extLst>
              <a:ext uri="{FF2B5EF4-FFF2-40B4-BE49-F238E27FC236}">
                <a16:creationId xmlns:a16="http://schemas.microsoft.com/office/drawing/2014/main" id="{12CB2C28-5FA7-F740-A226-13E17C08F8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9910" y="4570338"/>
            <a:ext cx="835183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000" i="1" dirty="0">
                <a:solidFill>
                  <a:srgbClr val="000066"/>
                </a:solidFill>
                <a:latin typeface="Verdana" panose="020B0604030504040204" pitchFamily="34" charset="0"/>
              </a:rPr>
              <a:t>Motto: „Nie rozumie się czegoś do końca, dopóki nie potrafi się wytłumaczyć tego komputerowi, tzn. wyrazić tego w postaci algorytmu”</a:t>
            </a:r>
            <a:endParaRPr lang="pl-PL" altLang="pl-PL" sz="2000" dirty="0">
              <a:solidFill>
                <a:srgbClr val="000066"/>
              </a:solidFill>
              <a:latin typeface="Verdan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sz="2000" i="1" dirty="0">
                <a:solidFill>
                  <a:srgbClr val="000066"/>
                </a:solidFill>
                <a:latin typeface="Verdana" panose="020B0604030504040204" pitchFamily="34" charset="0"/>
              </a:rPr>
              <a:t>Arthur </a:t>
            </a:r>
            <a:r>
              <a:rPr lang="pl-PL" altLang="pl-PL" sz="2000" i="1" dirty="0" err="1">
                <a:solidFill>
                  <a:srgbClr val="000066"/>
                </a:solidFill>
                <a:latin typeface="Verdana" panose="020B0604030504040204" pitchFamily="34" charset="0"/>
              </a:rPr>
              <a:t>Engel</a:t>
            </a:r>
            <a:r>
              <a:rPr lang="pl-PL" altLang="pl-PL" sz="2000" i="1" dirty="0">
                <a:solidFill>
                  <a:srgbClr val="000066"/>
                </a:solidFill>
                <a:latin typeface="Verdana" panose="020B0604030504040204" pitchFamily="34" charset="0"/>
              </a:rPr>
              <a:t> </a:t>
            </a:r>
            <a:endParaRPr lang="pl-PL" altLang="pl-PL" sz="2000" dirty="0">
              <a:solidFill>
                <a:srgbClr val="000066"/>
              </a:solidFill>
              <a:latin typeface="Verdan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l-PL" altLang="pl-PL" sz="2000" i="1" dirty="0">
                <a:solidFill>
                  <a:srgbClr val="000066"/>
                </a:solidFill>
                <a:latin typeface="Verdana" panose="020B0604030504040204" pitchFamily="34" charset="0"/>
              </a:rPr>
              <a:t> matematyk</a:t>
            </a:r>
          </a:p>
        </p:txBody>
      </p:sp>
      <p:pic>
        <p:nvPicPr>
          <p:cNvPr id="7" name="Picture 16" descr="komputer">
            <a:hlinkClick r:id="rId3" action="ppaction://hlinkfile"/>
            <a:extLst>
              <a:ext uri="{FF2B5EF4-FFF2-40B4-BE49-F238E27FC236}">
                <a16:creationId xmlns:a16="http://schemas.microsoft.com/office/drawing/2014/main" id="{AC0F1ECB-3706-D14C-BD29-F1FBED1A4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294" y="60340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ole tekstowe 7"/>
          <p:cNvSpPr txBox="1"/>
          <p:nvPr/>
        </p:nvSpPr>
        <p:spPr>
          <a:xfrm>
            <a:off x="2099990" y="5969481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Przykład z matematyki</a:t>
            </a:r>
            <a:endParaRPr lang="en-US" sz="1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Prostokąt 2">
            <a:hlinkClick r:id="rId2"/>
            <a:extLst>
              <a:ext uri="{FF2B5EF4-FFF2-40B4-BE49-F238E27FC236}">
                <a16:creationId xmlns:a16="http://schemas.microsoft.com/office/drawing/2014/main" id="{72E5FC8D-F2E5-1F4C-99A9-E8F3830754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33794" name="Owal 6">
            <a:extLst>
              <a:ext uri="{FF2B5EF4-FFF2-40B4-BE49-F238E27FC236}">
                <a16:creationId xmlns:a16="http://schemas.microsoft.com/office/drawing/2014/main" id="{12BE7F6C-A4EA-0E4B-A32E-C11BE6A80D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2788" y="1733550"/>
            <a:ext cx="3527425" cy="649288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/>
              <a:t>Polityka AGH</a:t>
            </a:r>
          </a:p>
        </p:txBody>
      </p:sp>
      <p:sp>
        <p:nvSpPr>
          <p:cNvPr id="33795" name="Prostokąt 5">
            <a:extLst>
              <a:ext uri="{FF2B5EF4-FFF2-40B4-BE49-F238E27FC236}">
                <a16:creationId xmlns:a16="http://schemas.microsoft.com/office/drawing/2014/main" id="{39AF26BD-00B1-F042-8D82-08435C3FD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013" y="4886325"/>
            <a:ext cx="101298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Trzeba było (i nadal ciągle trzeba) odpowiedzieć na podstawowe pytania:</a:t>
            </a:r>
          </a:p>
        </p:txBody>
      </p:sp>
      <p:sp>
        <p:nvSpPr>
          <p:cNvPr id="33796" name="Prostokąt 8">
            <a:extLst>
              <a:ext uri="{FF2B5EF4-FFF2-40B4-BE49-F238E27FC236}">
                <a16:creationId xmlns:a16="http://schemas.microsoft.com/office/drawing/2014/main" id="{91A5210B-B0F6-E146-A1C2-4AF9227425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013" y="3346450"/>
            <a:ext cx="102981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pl-PL" altLang="pl-PL" sz="2000">
                <a:solidFill>
                  <a:srgbClr val="002060"/>
                </a:solidFill>
                <a:latin typeface="Verdana" panose="020B0604030504040204" pitchFamily="34" charset="0"/>
              </a:rPr>
              <a:t>Otwartość zasobów edukacyjnych jako jeden z priorytetów strategii Uczelni </a:t>
            </a:r>
            <a:br>
              <a:rPr lang="pl-PL" altLang="pl-PL" sz="2000">
                <a:solidFill>
                  <a:srgbClr val="002060"/>
                </a:solidFill>
                <a:latin typeface="Verdana" panose="020B0604030504040204" pitchFamily="34" charset="0"/>
              </a:rPr>
            </a:br>
            <a:r>
              <a:rPr lang="pl-PL" altLang="pl-PL" sz="2000">
                <a:solidFill>
                  <a:srgbClr val="002060"/>
                </a:solidFill>
                <a:latin typeface="Verdana" panose="020B0604030504040204" pitchFamily="34" charset="0"/>
              </a:rPr>
              <a:t>w obszarze kształcenia</a:t>
            </a:r>
          </a:p>
        </p:txBody>
      </p:sp>
    </p:spTree>
    <p:extLst>
      <p:ext uri="{BB962C8B-B14F-4D97-AF65-F5344CB8AC3E}">
        <p14:creationId xmlns:p14="http://schemas.microsoft.com/office/powerpoint/2010/main" val="3750062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Prostokąt 2">
            <a:hlinkClick r:id="rId2"/>
            <a:extLst>
              <a:ext uri="{FF2B5EF4-FFF2-40B4-BE49-F238E27FC236}">
                <a16:creationId xmlns:a16="http://schemas.microsoft.com/office/drawing/2014/main" id="{2F828D13-431F-0644-A21A-61CC71A9A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34818" name="Owal 6">
            <a:extLst>
              <a:ext uri="{FF2B5EF4-FFF2-40B4-BE49-F238E27FC236}">
                <a16:creationId xmlns:a16="http://schemas.microsoft.com/office/drawing/2014/main" id="{066D32C0-39AC-0440-8C3E-19E0AAA5AA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382588"/>
            <a:ext cx="3527425" cy="649287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/>
              <a:t>Polityka AGH</a:t>
            </a:r>
          </a:p>
        </p:txBody>
      </p:sp>
      <p:sp>
        <p:nvSpPr>
          <p:cNvPr id="34819" name="Prostokąt 1">
            <a:extLst>
              <a:ext uri="{FF2B5EF4-FFF2-40B4-BE49-F238E27FC236}">
                <a16:creationId xmlns:a16="http://schemas.microsoft.com/office/drawing/2014/main" id="{500BF9ED-00CE-5741-8848-DF316BD22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913" y="1539875"/>
            <a:ext cx="8897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AutoNum type="arabicPeriod"/>
            </a:pPr>
            <a:r>
              <a:rPr lang="pl-PL" altLang="pl-PL">
                <a:solidFill>
                  <a:srgbClr val="002060"/>
                </a:solidFill>
                <a:latin typeface="Verdana" panose="020B0604030504040204" pitchFamily="34" charset="0"/>
              </a:rPr>
              <a:t>Jak "Otwarta edukacja" jest rozumiana/definiowana w naszej Uczelni?</a:t>
            </a:r>
          </a:p>
        </p:txBody>
      </p:sp>
      <p:sp>
        <p:nvSpPr>
          <p:cNvPr id="34820" name="Prostokąt 2">
            <a:extLst>
              <a:ext uri="{FF2B5EF4-FFF2-40B4-BE49-F238E27FC236}">
                <a16:creationId xmlns:a16="http://schemas.microsoft.com/office/drawing/2014/main" id="{8E11C83E-8DB5-894D-8668-7F3698123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8" y="2914650"/>
            <a:ext cx="978852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ts val="2800"/>
              </a:lnSpc>
            </a:pPr>
            <a:r>
              <a:rPr lang="pl-PL" altLang="pl-PL" sz="2000">
                <a:solidFill>
                  <a:srgbClr val="002060"/>
                </a:solidFill>
              </a:rPr>
              <a:t>Stawiamy na otwarte materiały edukacyjne: e-podręczniki, kursy (pełne i krótkie), software itp. i udostępniamy je na licencji creative commons. </a:t>
            </a:r>
          </a:p>
          <a:p>
            <a:pPr>
              <a:lnSpc>
                <a:spcPts val="2800"/>
              </a:lnSpc>
            </a:pPr>
            <a:r>
              <a:rPr lang="pl-PL" altLang="pl-PL" sz="2000">
                <a:solidFill>
                  <a:srgbClr val="002060"/>
                </a:solidFill>
              </a:rPr>
              <a:t>Nie ma obowiązku udostępniania materiałów ale takie postępowanie powinno być promowane jak bardzo wartościowa idea (ocena okresowa pracowników, nagrody dydaktyczne).</a:t>
            </a:r>
          </a:p>
          <a:p>
            <a:pPr>
              <a:lnSpc>
                <a:spcPts val="2800"/>
              </a:lnSpc>
            </a:pPr>
            <a:endParaRPr lang="pl-PL" altLang="pl-PL" sz="2000">
              <a:solidFill>
                <a:srgbClr val="002060"/>
              </a:solidFill>
            </a:endParaRPr>
          </a:p>
          <a:p>
            <a:pPr>
              <a:lnSpc>
                <a:spcPts val="2800"/>
              </a:lnSpc>
            </a:pPr>
            <a:r>
              <a:rPr lang="pl-PL" altLang="pl-PL" sz="2000">
                <a:solidFill>
                  <a:srgbClr val="002060"/>
                </a:solidFill>
              </a:rPr>
              <a:t>Uwaga: AGH jest uczelnią techniczną, która wymaga godzin kontaktowych, dlatego chcemy promować system mieszany. bezpośrednie godziny kontaktowe + uczenie się online.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Prostokąt 2">
            <a:hlinkClick r:id="rId2"/>
            <a:extLst>
              <a:ext uri="{FF2B5EF4-FFF2-40B4-BE49-F238E27FC236}">
                <a16:creationId xmlns:a16="http://schemas.microsoft.com/office/drawing/2014/main" id="{35BE2AF0-E741-1347-A7E1-1F23B72EB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35842" name="Owal 6">
            <a:extLst>
              <a:ext uri="{FF2B5EF4-FFF2-40B4-BE49-F238E27FC236}">
                <a16:creationId xmlns:a16="http://schemas.microsoft.com/office/drawing/2014/main" id="{7B193822-90B2-A34F-8FD4-E2F20355A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382588"/>
            <a:ext cx="3527425" cy="649287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/>
              <a:t>Polityka AGH</a:t>
            </a:r>
          </a:p>
        </p:txBody>
      </p:sp>
      <p:sp>
        <p:nvSpPr>
          <p:cNvPr id="35843" name="Prostokąt 1">
            <a:extLst>
              <a:ext uri="{FF2B5EF4-FFF2-40B4-BE49-F238E27FC236}">
                <a16:creationId xmlns:a16="http://schemas.microsoft.com/office/drawing/2014/main" id="{446A06A8-4270-3043-8D92-980742F75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913" y="1539875"/>
            <a:ext cx="8897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AutoNum type="arabicPeriod" startAt="2"/>
            </a:pPr>
            <a:r>
              <a:rPr lang="pl-PL" altLang="pl-PL">
                <a:solidFill>
                  <a:srgbClr val="002060"/>
                </a:solidFill>
              </a:rPr>
              <a:t>Jakie jest uzasadnienie dla podejmowania działań na rzecz otwartej edukacji?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D985D46B-95A4-5B40-BB05-B9871180A88E}"/>
              </a:ext>
            </a:extLst>
          </p:cNvPr>
          <p:cNvSpPr/>
          <p:nvPr/>
        </p:nvSpPr>
        <p:spPr>
          <a:xfrm>
            <a:off x="395288" y="3057525"/>
            <a:ext cx="10129837" cy="29905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800"/>
              </a:lnSpc>
              <a:spcBef>
                <a:spcPts val="600"/>
              </a:spcBef>
              <a:defRPr/>
            </a:pPr>
            <a:r>
              <a:rPr lang="pl-PL" sz="3600" dirty="0">
                <a:solidFill>
                  <a:srgbClr val="002060"/>
                </a:solidFill>
              </a:rPr>
              <a:t>„</a:t>
            </a:r>
            <a:r>
              <a:rPr lang="pl-PL" sz="3600" dirty="0">
                <a:solidFill>
                  <a:srgbClr val="FF0000"/>
                </a:solidFill>
              </a:rPr>
              <a:t>+</a:t>
            </a:r>
            <a:r>
              <a:rPr lang="pl-PL" sz="3600" dirty="0">
                <a:solidFill>
                  <a:srgbClr val="002060"/>
                </a:solidFill>
              </a:rPr>
              <a:t>”</a:t>
            </a:r>
          </a:p>
          <a:p>
            <a:pPr marL="457200" indent="-457200">
              <a:lnSpc>
                <a:spcPts val="28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otwartość, współpraca, jesteśmy uczelnią publiczną i pieniądze wydane przez społeczeństwo na edukację w ten sposób w części wracają do niego,</a:t>
            </a:r>
          </a:p>
          <a:p>
            <a:pPr marL="342900" indent="-342900">
              <a:lnSpc>
                <a:spcPts val="28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ogromna ilość beneficjentów, </a:t>
            </a:r>
          </a:p>
          <a:p>
            <a:pPr marL="342900" indent="-342900">
              <a:lnSpc>
                <a:spcPts val="28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wysoka przydatność, </a:t>
            </a:r>
          </a:p>
          <a:p>
            <a:pPr marL="342900" indent="-342900">
              <a:lnSpc>
                <a:spcPts val="28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rozwój zainteresowań młodzieży studiami, przełamywanie barier szkoła - uczelnia, </a:t>
            </a:r>
          </a:p>
          <a:p>
            <a:pPr marL="342900" indent="-342900">
              <a:lnSpc>
                <a:spcPts val="28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wyrównywanie szans edukacyjnych, zwiększenie umiejętności cyfrowych uczniów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Prostokąt 2">
            <a:hlinkClick r:id="rId2"/>
            <a:extLst>
              <a:ext uri="{FF2B5EF4-FFF2-40B4-BE49-F238E27FC236}">
                <a16:creationId xmlns:a16="http://schemas.microsoft.com/office/drawing/2014/main" id="{73CAE641-E501-5847-BA50-4221F79CE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36866" name="Owal 6">
            <a:extLst>
              <a:ext uri="{FF2B5EF4-FFF2-40B4-BE49-F238E27FC236}">
                <a16:creationId xmlns:a16="http://schemas.microsoft.com/office/drawing/2014/main" id="{792D399B-A432-0148-8BEF-E731BE4C1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382588"/>
            <a:ext cx="3527425" cy="649287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/>
              <a:t>Polityka AGH</a:t>
            </a:r>
          </a:p>
        </p:txBody>
      </p:sp>
      <p:sp>
        <p:nvSpPr>
          <p:cNvPr id="36867" name="Prostokąt 1">
            <a:extLst>
              <a:ext uri="{FF2B5EF4-FFF2-40B4-BE49-F238E27FC236}">
                <a16:creationId xmlns:a16="http://schemas.microsoft.com/office/drawing/2014/main" id="{4D6780F9-D8E9-8B47-8DE3-959B8F4A2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913" y="1539875"/>
            <a:ext cx="8897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AutoNum type="arabicPeriod" startAt="2"/>
            </a:pPr>
            <a:r>
              <a:rPr lang="pl-PL" altLang="pl-PL">
                <a:solidFill>
                  <a:srgbClr val="002060"/>
                </a:solidFill>
              </a:rPr>
              <a:t>Jakie jest uzasadnienie dla podejmowania działań na rzecz otwartej edukacji?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D985D46B-95A4-5B40-BB05-B9871180A88E}"/>
              </a:ext>
            </a:extLst>
          </p:cNvPr>
          <p:cNvSpPr/>
          <p:nvPr/>
        </p:nvSpPr>
        <p:spPr>
          <a:xfrm>
            <a:off x="203200" y="2647950"/>
            <a:ext cx="10129838" cy="43703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  <a:defRPr/>
            </a:pPr>
            <a:r>
              <a:rPr lang="pl-PL" sz="2000" dirty="0" smtClean="0">
                <a:solidFill>
                  <a:srgbClr val="002060"/>
                </a:solidFill>
              </a:rPr>
              <a:t>22 </a:t>
            </a:r>
            <a:r>
              <a:rPr lang="pl-PL" sz="2000" dirty="0">
                <a:solidFill>
                  <a:srgbClr val="002060"/>
                </a:solidFill>
              </a:rPr>
              <a:t>tys. studentów dziennych studiów, </a:t>
            </a:r>
            <a:r>
              <a:rPr lang="pl-PL" sz="2000" dirty="0" smtClean="0">
                <a:solidFill>
                  <a:srgbClr val="002060"/>
                </a:solidFill>
              </a:rPr>
              <a:t>4 </a:t>
            </a:r>
            <a:r>
              <a:rPr lang="pl-PL" sz="2000" dirty="0">
                <a:solidFill>
                  <a:srgbClr val="002060"/>
                </a:solidFill>
              </a:rPr>
              <a:t>tys. studentów studiów niestacjonarnych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(o ograniczonej liczbie godzin kontaktowych),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motywacja do samodzielnego studiowania, analizowania problemów,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uczenie się przez całe życie,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  <a:defRPr/>
            </a:pPr>
            <a:endParaRPr lang="pl-PL" sz="2000" dirty="0">
              <a:solidFill>
                <a:srgbClr val="002060"/>
              </a:solidFill>
            </a:endParaRP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AGH: 16 wydziałów, 57 kierunków studiów, rozwój nauki, techniki, technologii </a:t>
            </a:r>
            <a:r>
              <a:rPr lang="pl-PL" sz="2000" dirty="0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lang="pl-PL" sz="2000" dirty="0">
                <a:solidFill>
                  <a:srgbClr val="002060"/>
                </a:solidFill>
              </a:rPr>
              <a:t> nowe kierunki kształcenia </a:t>
            </a:r>
            <a:r>
              <a:rPr lang="pl-PL" sz="2000" dirty="0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lang="pl-PL" sz="2000" dirty="0">
                <a:solidFill>
                  <a:srgbClr val="002060"/>
                </a:solidFill>
              </a:rPr>
              <a:t> niezbędność nowych zasobów edukacyjnych (brak powszechnie dostępnych podręczników) i wspomaganego przez IT nauczania.</a:t>
            </a:r>
          </a:p>
          <a:p>
            <a:pPr>
              <a:lnSpc>
                <a:spcPts val="2800"/>
              </a:lnSpc>
              <a:defRPr/>
            </a:pPr>
            <a:endParaRPr lang="pl-PL" sz="2000" dirty="0">
              <a:solidFill>
                <a:srgbClr val="002060"/>
              </a:solidFill>
            </a:endParaRPr>
          </a:p>
          <a:p>
            <a:pPr>
              <a:lnSpc>
                <a:spcPts val="2800"/>
              </a:lnSpc>
              <a:defRPr/>
            </a:pPr>
            <a:r>
              <a:rPr lang="pl-PL" sz="3600" dirty="0">
                <a:solidFill>
                  <a:srgbClr val="002060"/>
                </a:solidFill>
              </a:rPr>
              <a:t>„</a:t>
            </a:r>
            <a:r>
              <a:rPr lang="pl-PL" sz="3600" dirty="0">
                <a:solidFill>
                  <a:srgbClr val="FF0000"/>
                </a:solidFill>
              </a:rPr>
              <a:t>-</a:t>
            </a:r>
            <a:r>
              <a:rPr lang="pl-PL" sz="3600" dirty="0">
                <a:solidFill>
                  <a:srgbClr val="002060"/>
                </a:solidFill>
              </a:rPr>
              <a:t>”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obawy wykładowców o frekwencję na wykładach,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konkurencja dla komercyjnych podręczników, na których zarabiają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Prostokąt 2">
            <a:hlinkClick r:id="rId2"/>
            <a:extLst>
              <a:ext uri="{FF2B5EF4-FFF2-40B4-BE49-F238E27FC236}">
                <a16:creationId xmlns:a16="http://schemas.microsoft.com/office/drawing/2014/main" id="{755EE972-AF0F-0A44-A420-713942600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37890" name="Owal 6">
            <a:extLst>
              <a:ext uri="{FF2B5EF4-FFF2-40B4-BE49-F238E27FC236}">
                <a16:creationId xmlns:a16="http://schemas.microsoft.com/office/drawing/2014/main" id="{399BB1D4-52C6-CB45-ABFA-B2489E65E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382588"/>
            <a:ext cx="3527425" cy="649287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/>
              <a:t>Polityka AGH</a:t>
            </a:r>
          </a:p>
        </p:txBody>
      </p:sp>
      <p:sp>
        <p:nvSpPr>
          <p:cNvPr id="37891" name="Prostokąt 1">
            <a:extLst>
              <a:ext uri="{FF2B5EF4-FFF2-40B4-BE49-F238E27FC236}">
                <a16:creationId xmlns:a16="http://schemas.microsoft.com/office/drawing/2014/main" id="{D928D535-451A-4F4D-982B-D3EAC4E83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913" y="1539875"/>
            <a:ext cx="8897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AutoNum type="arabicPeriod" startAt="3"/>
            </a:pPr>
            <a:r>
              <a:rPr lang="pl-PL" altLang="pl-PL">
                <a:solidFill>
                  <a:srgbClr val="002060"/>
                </a:solidFill>
              </a:rPr>
              <a:t>Jakie były początki otwartej edukacji, jak do tego doszło? </a:t>
            </a:r>
            <a:br>
              <a:rPr lang="pl-PL" altLang="pl-PL">
                <a:solidFill>
                  <a:srgbClr val="002060"/>
                </a:solidFill>
              </a:rPr>
            </a:br>
            <a:r>
              <a:rPr lang="pl-PL" altLang="pl-PL">
                <a:solidFill>
                  <a:srgbClr val="002060"/>
                </a:solidFill>
              </a:rPr>
              <a:t>W jakich warunkach powstawały pierwsze materiały?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20C477F0-6A7C-B646-8AF9-FFDA66F3C18F}"/>
              </a:ext>
            </a:extLst>
          </p:cNvPr>
          <p:cNvSpPr/>
          <p:nvPr/>
        </p:nvSpPr>
        <p:spPr>
          <a:xfrm>
            <a:off x="227013" y="2770188"/>
            <a:ext cx="10226675" cy="40370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8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początki i inicjatywa pojedynczych wykładowców, nauczycieli akademickich (1995 r.), </a:t>
            </a:r>
          </a:p>
          <a:p>
            <a:pPr marL="342900" indent="-342900">
              <a:lnSpc>
                <a:spcPts val="28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zauważalny wzrost 2005-6, różne licencje (często brak), różny zasięg i potrzeba przeniesienia rozwiązań na szczebel ogólnouczelniany </a:t>
            </a:r>
            <a:r>
              <a:rPr lang="pl-PL" sz="2000" dirty="0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lang="pl-PL" sz="2000" dirty="0">
                <a:solidFill>
                  <a:srgbClr val="002060"/>
                </a:solidFill>
              </a:rPr>
              <a:t> OEN </a:t>
            </a:r>
            <a:r>
              <a:rPr lang="pl-PL" sz="2000" dirty="0" err="1">
                <a:solidFill>
                  <a:srgbClr val="002060"/>
                </a:solidFill>
              </a:rPr>
              <a:t>í</a:t>
            </a:r>
            <a:r>
              <a:rPr lang="pl-PL" sz="2000" dirty="0">
                <a:solidFill>
                  <a:srgbClr val="002060"/>
                </a:solidFill>
              </a:rPr>
              <a:t> </a:t>
            </a:r>
            <a:r>
              <a:rPr lang="pl-PL" sz="2000" dirty="0" err="1">
                <a:solidFill>
                  <a:srgbClr val="002060"/>
                </a:solidFill>
              </a:rPr>
              <a:t>CeL</a:t>
            </a:r>
            <a:r>
              <a:rPr lang="pl-PL" sz="2000" dirty="0">
                <a:solidFill>
                  <a:srgbClr val="002060"/>
                </a:solidFill>
              </a:rPr>
              <a:t> </a:t>
            </a:r>
          </a:p>
          <a:p>
            <a:pPr marL="342900" indent="-342900">
              <a:lnSpc>
                <a:spcPts val="28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2010 Repozytorium otwartych zasobów edukacyjnych, Open AGH, </a:t>
            </a:r>
          </a:p>
          <a:p>
            <a:pPr marL="342900" indent="-342900">
              <a:lnSpc>
                <a:spcPts val="28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solidFill>
                  <a:srgbClr val="002060"/>
                </a:solidFill>
              </a:rPr>
              <a:t>2014 Otwarte e-podręczniki, Akademicka Biblioteka Cyfrowa KRAKÓW </a:t>
            </a:r>
            <a:br>
              <a:rPr lang="pl-PL" sz="2000" dirty="0">
                <a:solidFill>
                  <a:srgbClr val="002060"/>
                </a:solidFill>
              </a:rPr>
            </a:br>
            <a:r>
              <a:rPr lang="pl-PL" sz="1600" dirty="0">
                <a:solidFill>
                  <a:srgbClr val="002060"/>
                </a:solidFill>
              </a:rPr>
              <a:t>ABC-Kraków tworzona jest przez Bibliotekę Głównej Akademii Górniczo-Hutniczej i Bibliotekę Główną Uniwersytetu Ekonomicznego w Krakowie;  wśród zasobów są skrypty akademickie.</a:t>
            </a:r>
          </a:p>
          <a:p>
            <a:pPr>
              <a:lnSpc>
                <a:spcPts val="2800"/>
              </a:lnSpc>
              <a:spcBef>
                <a:spcPts val="600"/>
              </a:spcBef>
              <a:defRPr/>
            </a:pPr>
            <a:endParaRPr lang="pl-PL" sz="2000" dirty="0">
              <a:solidFill>
                <a:srgbClr val="002060"/>
              </a:solidFill>
            </a:endParaRPr>
          </a:p>
          <a:p>
            <a:pPr>
              <a:lnSpc>
                <a:spcPts val="2800"/>
              </a:lnSpc>
              <a:spcBef>
                <a:spcPts val="600"/>
              </a:spcBef>
              <a:defRPr/>
            </a:pPr>
            <a:r>
              <a:rPr lang="pl-PL" sz="2000" dirty="0">
                <a:solidFill>
                  <a:srgbClr val="002060"/>
                </a:solidFill>
              </a:rPr>
              <a:t>Zdobyte doświadczenie indywidualnych osób okazało się bezcenne, </a:t>
            </a:r>
            <a:br>
              <a:rPr lang="pl-PL" sz="2000" dirty="0">
                <a:solidFill>
                  <a:srgbClr val="002060"/>
                </a:solidFill>
              </a:rPr>
            </a:br>
            <a:r>
              <a:rPr lang="pl-PL" sz="2000" dirty="0">
                <a:solidFill>
                  <a:srgbClr val="002060"/>
                </a:solidFill>
              </a:rPr>
              <a:t>dało podstawy AGH do bycia liderem na tym polu.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Prostokąt 2">
            <a:hlinkClick r:id="rId2"/>
            <a:extLst>
              <a:ext uri="{FF2B5EF4-FFF2-40B4-BE49-F238E27FC236}">
                <a16:creationId xmlns:a16="http://schemas.microsoft.com/office/drawing/2014/main" id="{AE521864-831D-484D-90CF-B705E3C9DA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38914" name="Owal 6">
            <a:extLst>
              <a:ext uri="{FF2B5EF4-FFF2-40B4-BE49-F238E27FC236}">
                <a16:creationId xmlns:a16="http://schemas.microsoft.com/office/drawing/2014/main" id="{D38CD896-E896-7646-BFD7-9E13ABF8B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382588"/>
            <a:ext cx="3527425" cy="649287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/>
              <a:t>Polityka AGH</a:t>
            </a:r>
          </a:p>
        </p:txBody>
      </p:sp>
      <p:sp>
        <p:nvSpPr>
          <p:cNvPr id="38915" name="Prostokąt 1">
            <a:extLst>
              <a:ext uri="{FF2B5EF4-FFF2-40B4-BE49-F238E27FC236}">
                <a16:creationId xmlns:a16="http://schemas.microsoft.com/office/drawing/2014/main" id="{3EC0EDD2-D960-5A45-967B-2B06F2EFC8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6206" y="1858739"/>
            <a:ext cx="8897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AutoNum type="arabicPeriod" startAt="4"/>
            </a:pPr>
            <a:r>
              <a:rPr lang="pl-PL" altLang="pl-PL">
                <a:solidFill>
                  <a:srgbClr val="002060"/>
                </a:solidFill>
              </a:rPr>
              <a:t>Dla kogo są przeznaczone materiały i z kim będziemy współpracować w ich tworzeniu?</a:t>
            </a:r>
          </a:p>
        </p:txBody>
      </p:sp>
      <p:sp>
        <p:nvSpPr>
          <p:cNvPr id="38916" name="Prostokąt 2">
            <a:extLst>
              <a:ext uri="{FF2B5EF4-FFF2-40B4-BE49-F238E27FC236}">
                <a16:creationId xmlns:a16="http://schemas.microsoft.com/office/drawing/2014/main" id="{4FCB26D8-CA44-3E46-9454-7C88E1130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5267102"/>
            <a:ext cx="3938587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ts val="28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altLang="pl-PL">
                <a:solidFill>
                  <a:srgbClr val="002060"/>
                </a:solidFill>
              </a:rPr>
              <a:t>nauczyciele akademiccy</a:t>
            </a:r>
          </a:p>
          <a:p>
            <a:pPr>
              <a:lnSpc>
                <a:spcPts val="28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altLang="pl-PL">
                <a:solidFill>
                  <a:srgbClr val="002060"/>
                </a:solidFill>
              </a:rPr>
              <a:t>nauczyciele szkół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07917EC0-204A-9049-A00A-33B46F932F33}"/>
              </a:ext>
            </a:extLst>
          </p:cNvPr>
          <p:cNvSpPr/>
          <p:nvPr/>
        </p:nvSpPr>
        <p:spPr>
          <a:xfrm>
            <a:off x="1814513" y="3141439"/>
            <a:ext cx="7129462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l-PL" dirty="0">
                <a:solidFill>
                  <a:srgbClr val="002060"/>
                </a:solidFill>
              </a:rPr>
              <a:t>Dla: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rgbClr val="002060"/>
                </a:solidFill>
              </a:rPr>
              <a:t>studenci,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rgbClr val="002060"/>
                </a:solidFill>
              </a:rPr>
              <a:t>uczniowie szkół średnich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rgbClr val="002060"/>
                </a:solidFill>
              </a:rPr>
              <a:t>również uczniowie szkół podstawowych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Prostokąt 2">
            <a:hlinkClick r:id="rId2"/>
            <a:extLst>
              <a:ext uri="{FF2B5EF4-FFF2-40B4-BE49-F238E27FC236}">
                <a16:creationId xmlns:a16="http://schemas.microsoft.com/office/drawing/2014/main" id="{DBE47B66-89AE-F94E-8B97-392DE4E44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39938" name="Owal 6">
            <a:extLst>
              <a:ext uri="{FF2B5EF4-FFF2-40B4-BE49-F238E27FC236}">
                <a16:creationId xmlns:a16="http://schemas.microsoft.com/office/drawing/2014/main" id="{88498548-BA6B-5440-917D-33708CEE6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382588"/>
            <a:ext cx="3527425" cy="649287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/>
              <a:t>Polityka AGH</a:t>
            </a:r>
          </a:p>
        </p:txBody>
      </p:sp>
      <p:sp>
        <p:nvSpPr>
          <p:cNvPr id="39939" name="Prostokąt 1">
            <a:extLst>
              <a:ext uri="{FF2B5EF4-FFF2-40B4-BE49-F238E27FC236}">
                <a16:creationId xmlns:a16="http://schemas.microsoft.com/office/drawing/2014/main" id="{E2173379-EC7E-8A42-B921-76A01A9F5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4268" y="2083326"/>
            <a:ext cx="8897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AutoNum type="arabicPeriod" startAt="5"/>
            </a:pPr>
            <a:r>
              <a:rPr lang="pl-PL" altLang="pl-PL">
                <a:solidFill>
                  <a:srgbClr val="002060"/>
                </a:solidFill>
              </a:rPr>
              <a:t>Jakie są źródła finansowania?</a:t>
            </a:r>
          </a:p>
        </p:txBody>
      </p:sp>
      <p:sp>
        <p:nvSpPr>
          <p:cNvPr id="39940" name="Prostokąt 3">
            <a:extLst>
              <a:ext uri="{FF2B5EF4-FFF2-40B4-BE49-F238E27FC236}">
                <a16:creationId xmlns:a16="http://schemas.microsoft.com/office/drawing/2014/main" id="{7F4374EF-43BC-4D4D-B69B-E5BD009094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3926" y="3130178"/>
            <a:ext cx="7561262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pl-PL" altLang="pl-PL">
                <a:solidFill>
                  <a:srgbClr val="002060"/>
                </a:solidFill>
              </a:rPr>
              <a:t>Dotacja dydaktyczna: </a:t>
            </a:r>
          </a:p>
          <a:p>
            <a:pPr>
              <a:spcBef>
                <a:spcPts val="1200"/>
              </a:spcBef>
            </a:pPr>
            <a:r>
              <a:rPr lang="pl-PL" altLang="pl-PL">
                <a:solidFill>
                  <a:srgbClr val="002060"/>
                </a:solidFill>
              </a:rPr>
              <a:t>pieniądze wydane przez społeczeństwo na edukację w ten sposób w części wracają do niego,</a:t>
            </a:r>
          </a:p>
          <a:p>
            <a:pPr>
              <a:spcBef>
                <a:spcPts val="1200"/>
              </a:spcBef>
            </a:pPr>
            <a:r>
              <a:rPr lang="pl-PL" altLang="pl-PL">
                <a:solidFill>
                  <a:srgbClr val="002060"/>
                </a:solidFill>
              </a:rPr>
              <a:t>Finanse własne AGH (CeL i jego projekty)</a:t>
            </a:r>
          </a:p>
          <a:p>
            <a:pPr>
              <a:spcBef>
                <a:spcPts val="1200"/>
              </a:spcBef>
            </a:pPr>
            <a:r>
              <a:rPr lang="pl-PL" altLang="pl-PL">
                <a:solidFill>
                  <a:srgbClr val="002060"/>
                </a:solidFill>
              </a:rPr>
              <a:t>Przykład – </a:t>
            </a:r>
            <a:r>
              <a:rPr lang="pl-PL" altLang="pl-PL">
                <a:solidFill>
                  <a:srgbClr val="002060"/>
                </a:solidFill>
                <a:hlinkClick r:id="rId3"/>
              </a:rPr>
              <a:t>e-Materiały</a:t>
            </a:r>
            <a:endParaRPr lang="pl-PL" altLang="pl-PL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Prostokąt 2">
            <a:hlinkClick r:id="rId2"/>
            <a:extLst>
              <a:ext uri="{FF2B5EF4-FFF2-40B4-BE49-F238E27FC236}">
                <a16:creationId xmlns:a16="http://schemas.microsoft.com/office/drawing/2014/main" id="{E318F9C6-575A-EE45-B1DC-9CFBA2215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40962" name="Owal 6">
            <a:extLst>
              <a:ext uri="{FF2B5EF4-FFF2-40B4-BE49-F238E27FC236}">
                <a16:creationId xmlns:a16="http://schemas.microsoft.com/office/drawing/2014/main" id="{4F9EFF1D-0898-C943-80BC-8F420E704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382588"/>
            <a:ext cx="3527425" cy="649287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/>
              <a:t>Polityka AGH</a:t>
            </a:r>
          </a:p>
        </p:txBody>
      </p:sp>
      <p:sp>
        <p:nvSpPr>
          <p:cNvPr id="40963" name="Prostokąt 1">
            <a:extLst>
              <a:ext uri="{FF2B5EF4-FFF2-40B4-BE49-F238E27FC236}">
                <a16:creationId xmlns:a16="http://schemas.microsoft.com/office/drawing/2014/main" id="{6AAD7527-7BF9-3F47-B376-1F79E6145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913" y="1427163"/>
            <a:ext cx="8897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AutoNum type="arabicPeriod" startAt="6"/>
            </a:pPr>
            <a:r>
              <a:rPr lang="pl-PL" altLang="pl-PL">
                <a:solidFill>
                  <a:srgbClr val="002060"/>
                </a:solidFill>
              </a:rPr>
              <a:t>Jakie działania mogą pomóc w rozwoju otwartej edukacji?</a:t>
            </a:r>
          </a:p>
        </p:txBody>
      </p:sp>
      <p:sp>
        <p:nvSpPr>
          <p:cNvPr id="40964" name="Prostokąt 1">
            <a:extLst>
              <a:ext uri="{FF2B5EF4-FFF2-40B4-BE49-F238E27FC236}">
                <a16:creationId xmlns:a16="http://schemas.microsoft.com/office/drawing/2014/main" id="{F2887569-A26E-0844-A1FE-B8E2BF764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425" y="2282825"/>
            <a:ext cx="10201275" cy="411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ts val="2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altLang="pl-PL" sz="2000">
                <a:solidFill>
                  <a:srgbClr val="002060"/>
                </a:solidFill>
              </a:rPr>
              <a:t>zarówno na szczeblu europejskim jak i krajowym należy przekonać odpowiednie instytucje do wspierania/ finansowania działań mających na celu wymianę najlepszych praktyk w tej dziedzinie (np. konferencja eTEE),</a:t>
            </a:r>
          </a:p>
          <a:p>
            <a:pPr>
              <a:lnSpc>
                <a:spcPts val="2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altLang="pl-PL" sz="2000">
                <a:solidFill>
                  <a:srgbClr val="002060"/>
                </a:solidFill>
              </a:rPr>
              <a:t>należy zachęcać zarówno uczelnie jak i nauczycieli do opracowywania otwartych materiałów edukacyjnych i do dzielenia się swoimi rozwiązaniami, bez obawy </a:t>
            </a:r>
            <a:br>
              <a:rPr lang="pl-PL" altLang="pl-PL" sz="2000">
                <a:solidFill>
                  <a:srgbClr val="002060"/>
                </a:solidFill>
              </a:rPr>
            </a:br>
            <a:r>
              <a:rPr lang="pl-PL" altLang="pl-PL" sz="2000">
                <a:solidFill>
                  <a:srgbClr val="002060"/>
                </a:solidFill>
              </a:rPr>
              <a:t>o </a:t>
            </a:r>
            <a:r>
              <a:rPr lang="pl-PL" altLang="pl-PL" sz="2000">
                <a:solidFill>
                  <a:srgbClr val="002060"/>
                </a:solidFill>
                <a:hlinkClick r:id="rId3"/>
              </a:rPr>
              <a:t>konkurencję pomiędzy nauczycielami</a:t>
            </a:r>
            <a:r>
              <a:rPr lang="pl-PL" altLang="pl-PL" sz="2000">
                <a:solidFill>
                  <a:srgbClr val="002060"/>
                </a:solidFill>
              </a:rPr>
              <a:t>, instytucjami.</a:t>
            </a:r>
          </a:p>
          <a:p>
            <a:pPr>
              <a:lnSpc>
                <a:spcPts val="2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altLang="pl-PL" sz="2000">
                <a:solidFill>
                  <a:srgbClr val="002060"/>
                </a:solidFill>
              </a:rPr>
              <a:t>trzeba rozwiązać problem finansowania/wynagradzania/rekompensowania autorów za ich czas poświęcony na przygotowanie materiałów, </a:t>
            </a:r>
          </a:p>
          <a:p>
            <a:pPr>
              <a:lnSpc>
                <a:spcPts val="2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l-PL" altLang="pl-PL" sz="2000">
                <a:solidFill>
                  <a:srgbClr val="002060"/>
                </a:solidFill>
              </a:rPr>
              <a:t>uwzględniać te działania w ocenie działalności dydaktycznej nauczycieli akademickich.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rostokąt 2">
            <a:hlinkClick r:id="rId2"/>
            <a:extLst>
              <a:ext uri="{FF2B5EF4-FFF2-40B4-BE49-F238E27FC236}">
                <a16:creationId xmlns:a16="http://schemas.microsoft.com/office/drawing/2014/main" id="{60810C9E-662C-934E-8B70-10CFB822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6386" name="pole tekstowe 1">
            <a:extLst>
              <a:ext uri="{FF2B5EF4-FFF2-40B4-BE49-F238E27FC236}">
                <a16:creationId xmlns:a16="http://schemas.microsoft.com/office/drawing/2014/main" id="{B4B75EB9-6E19-5147-BCB0-BCC7CF1B8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538163"/>
            <a:ext cx="17107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>
                <a:solidFill>
                  <a:srgbClr val="002060"/>
                </a:solidFill>
              </a:rPr>
              <a:t>Wprowadzenie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811462" y="1223963"/>
            <a:ext cx="61547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800">
                <a:solidFill>
                  <a:srgbClr val="C00000"/>
                </a:solidFill>
                <a:latin typeface="Verdana" panose="020B0604030504040204" pitchFamily="34" charset="0"/>
              </a:rPr>
              <a:t>Kształcenie zdalne - „e-learning” 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874837" y="1943101"/>
            <a:ext cx="8497887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400">
                <a:solidFill>
                  <a:srgbClr val="000066"/>
                </a:solidFill>
                <a:latin typeface="Verdana" panose="020B0604030504040204" pitchFamily="34" charset="0"/>
              </a:rPr>
              <a:t>Główne korzyści w przedsiębiorstwach:</a:t>
            </a:r>
            <a:br>
              <a:rPr lang="pl-PL" altLang="pl-PL" sz="240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400">
                <a:solidFill>
                  <a:srgbClr val="000066"/>
                </a:solidFill>
                <a:latin typeface="Verdana" panose="020B0604030504040204" pitchFamily="34" charset="0"/>
              </a:rPr>
              <a:t/>
            </a:r>
            <a:br>
              <a:rPr lang="pl-PL" altLang="pl-PL" sz="240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sz="2400">
                <a:solidFill>
                  <a:srgbClr val="000066"/>
                </a:solidFill>
                <a:latin typeface="Verdana" panose="020B0604030504040204" pitchFamily="34" charset="0"/>
              </a:rPr>
              <a:t>- zwiększenie szybkości i skuteczności zdobywania wiedzy (selekcja informacji, dobór tempa uczenia),</a:t>
            </a:r>
            <a:br>
              <a:rPr lang="pl-PL" altLang="pl-PL" sz="2400">
                <a:solidFill>
                  <a:srgbClr val="000066"/>
                </a:solidFill>
                <a:latin typeface="Verdana" panose="020B0604030504040204" pitchFamily="34" charset="0"/>
              </a:rPr>
            </a:br>
            <a:endParaRPr lang="pl-PL" altLang="pl-PL" sz="2400">
              <a:solidFill>
                <a:srgbClr val="000066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400">
                <a:solidFill>
                  <a:srgbClr val="000066"/>
                </a:solidFill>
                <a:latin typeface="Verdana" panose="020B0604030504040204" pitchFamily="34" charset="0"/>
              </a:rPr>
              <a:t>- redukcja kosztów związanych ze szkoleniami, </a:t>
            </a:r>
            <a:br>
              <a:rPr lang="pl-PL" altLang="pl-PL" sz="2400">
                <a:solidFill>
                  <a:srgbClr val="000066"/>
                </a:solidFill>
                <a:latin typeface="Verdana" panose="020B0604030504040204" pitchFamily="34" charset="0"/>
              </a:rPr>
            </a:br>
            <a:endParaRPr lang="pl-PL" altLang="pl-PL" sz="2400">
              <a:solidFill>
                <a:srgbClr val="000066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400">
                <a:solidFill>
                  <a:srgbClr val="000066"/>
                </a:solidFill>
                <a:latin typeface="Verdana" panose="020B0604030504040204" pitchFamily="34" charset="0"/>
              </a:rPr>
              <a:t>- atrakcyjna forma bazująca na wykorzystaniu multimedialnych systemów komputerowych, co sprzyja podnoszeniu kwalifikacji. </a:t>
            </a: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947862" y="6186488"/>
            <a:ext cx="82216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400">
                <a:solidFill>
                  <a:srgbClr val="C00000"/>
                </a:solidFill>
                <a:latin typeface="Verdana" panose="020B0604030504040204" pitchFamily="34" charset="0"/>
              </a:rPr>
              <a:t>Trzon metody kształcenia nazywanej e-learningiem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400">
                <a:solidFill>
                  <a:srgbClr val="C00000"/>
                </a:solidFill>
                <a:latin typeface="Verdana" panose="020B0604030504040204" pitchFamily="34" charset="0"/>
              </a:rPr>
              <a:t>stanowią edukacyjne programy komputerowe. </a:t>
            </a:r>
          </a:p>
        </p:txBody>
      </p:sp>
    </p:spTree>
    <p:extLst>
      <p:ext uri="{BB962C8B-B14F-4D97-AF65-F5344CB8AC3E}">
        <p14:creationId xmlns:p14="http://schemas.microsoft.com/office/powerpoint/2010/main" val="37699000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Prostokąt 2">
            <a:hlinkClick r:id="rId2"/>
            <a:extLst>
              <a:ext uri="{FF2B5EF4-FFF2-40B4-BE49-F238E27FC236}">
                <a16:creationId xmlns:a16="http://schemas.microsoft.com/office/drawing/2014/main" id="{0FB9BD1A-3DB4-7C47-935B-3D3F501D7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41986" name="Owal 6">
            <a:extLst>
              <a:ext uri="{FF2B5EF4-FFF2-40B4-BE49-F238E27FC236}">
                <a16:creationId xmlns:a16="http://schemas.microsoft.com/office/drawing/2014/main" id="{BA2E2F80-032B-E043-B504-9D180392A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382588"/>
            <a:ext cx="3527425" cy="649287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/>
              <a:t>Polityka AGH</a:t>
            </a:r>
          </a:p>
        </p:txBody>
      </p:sp>
      <p:sp>
        <p:nvSpPr>
          <p:cNvPr id="41987" name="Prostokąt 1">
            <a:extLst>
              <a:ext uri="{FF2B5EF4-FFF2-40B4-BE49-F238E27FC236}">
                <a16:creationId xmlns:a16="http://schemas.microsoft.com/office/drawing/2014/main" id="{0BBF2441-9697-B341-BBF8-A19E29673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913" y="1539875"/>
            <a:ext cx="8897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AutoNum type="arabicPeriod" startAt="6"/>
            </a:pPr>
            <a:r>
              <a:rPr lang="pl-PL" altLang="pl-PL">
                <a:solidFill>
                  <a:srgbClr val="002060"/>
                </a:solidFill>
              </a:rPr>
              <a:t>Jakie działania mogą pomóc w rozwoju otwartej edukacji?</a:t>
            </a:r>
          </a:p>
        </p:txBody>
      </p:sp>
      <p:sp>
        <p:nvSpPr>
          <p:cNvPr id="41988" name="Prostokąt 1">
            <a:extLst>
              <a:ext uri="{FF2B5EF4-FFF2-40B4-BE49-F238E27FC236}">
                <a16:creationId xmlns:a16="http://schemas.microsoft.com/office/drawing/2014/main" id="{E76A8346-851D-744E-8912-11CF443EA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" y="2263775"/>
            <a:ext cx="1020127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ts val="2800"/>
              </a:lnSpc>
            </a:pPr>
            <a:r>
              <a:rPr lang="pl-PL" altLang="pl-PL" sz="2000">
                <a:solidFill>
                  <a:srgbClr val="002060"/>
                </a:solidFill>
              </a:rPr>
              <a:t>Trzeba prowadzić na bieżąco ocenę (bilans) użyteczności - Użyteczność musi wzrastać z rosnącym wysiłkiem</a:t>
            </a:r>
          </a:p>
        </p:txBody>
      </p:sp>
      <p:grpSp>
        <p:nvGrpSpPr>
          <p:cNvPr id="41989" name="Group 18">
            <a:extLst>
              <a:ext uri="{FF2B5EF4-FFF2-40B4-BE49-F238E27FC236}">
                <a16:creationId xmlns:a16="http://schemas.microsoft.com/office/drawing/2014/main" id="{B3336862-DED1-9948-A1FC-0F89ECCC9D81}"/>
              </a:ext>
            </a:extLst>
          </p:cNvPr>
          <p:cNvGrpSpPr>
            <a:grpSpLocks/>
          </p:cNvGrpSpPr>
          <p:nvPr/>
        </p:nvGrpSpPr>
        <p:grpSpPr bwMode="auto">
          <a:xfrm>
            <a:off x="1595438" y="3130550"/>
            <a:ext cx="7953375" cy="3505200"/>
            <a:chOff x="295" y="1298"/>
            <a:chExt cx="5010" cy="2208"/>
          </a:xfrm>
        </p:grpSpPr>
        <p:pic>
          <p:nvPicPr>
            <p:cNvPr id="41990" name="Picture 10" descr="Rysunek1">
              <a:extLst>
                <a:ext uri="{FF2B5EF4-FFF2-40B4-BE49-F238E27FC236}">
                  <a16:creationId xmlns:a16="http://schemas.microsoft.com/office/drawing/2014/main" id="{58FA1AE5-D4C6-FD42-B76D-BEA44A5D28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6" t="4755" r="6519" b="12331"/>
            <a:stretch>
              <a:fillRect/>
            </a:stretch>
          </p:blipFill>
          <p:spPr bwMode="auto">
            <a:xfrm>
              <a:off x="1202" y="1298"/>
              <a:ext cx="3811" cy="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991" name="Text Box 11">
              <a:extLst>
                <a:ext uri="{FF2B5EF4-FFF2-40B4-BE49-F238E27FC236}">
                  <a16:creationId xmlns:a16="http://schemas.microsoft.com/office/drawing/2014/main" id="{C0FB75A2-D3E8-4743-9FFF-449343E1F3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" y="3038"/>
              <a:ext cx="403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r>
                <a:rPr lang="pl-PL" altLang="pl-PL" sz="1600">
                  <a:solidFill>
                    <a:srgbClr val="000066"/>
                  </a:solidFill>
                  <a:latin typeface="Verdana" panose="020B0604030504040204" pitchFamily="34" charset="0"/>
                </a:rPr>
                <a:t>użyteczność krańcowa – zysk przy przejściu na kolejny etap </a:t>
              </a:r>
            </a:p>
          </p:txBody>
        </p:sp>
        <p:sp>
          <p:nvSpPr>
            <p:cNvPr id="41992" name="Text Box 12">
              <a:extLst>
                <a:ext uri="{FF2B5EF4-FFF2-40B4-BE49-F238E27FC236}">
                  <a16:creationId xmlns:a16="http://schemas.microsoft.com/office/drawing/2014/main" id="{D564887A-896F-4A43-BDA2-AA42D4681C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" y="3294"/>
              <a:ext cx="501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eaLnBrk="1" hangingPunct="1"/>
              <a:r>
                <a:rPr lang="pl-PL" altLang="pl-PL" sz="1600">
                  <a:solidFill>
                    <a:srgbClr val="000066"/>
                  </a:solidFill>
                  <a:latin typeface="Verdana" panose="020B0604030504040204" pitchFamily="34" charset="0"/>
                </a:rPr>
                <a:t>bezużyteczność krańcowa – wysiłek potrzebny do przejścia na kolejny etap </a:t>
              </a:r>
            </a:p>
          </p:txBody>
        </p:sp>
        <p:sp>
          <p:nvSpPr>
            <p:cNvPr id="41993" name="Text Box 16">
              <a:extLst>
                <a:ext uri="{FF2B5EF4-FFF2-40B4-BE49-F238E27FC236}">
                  <a16:creationId xmlns:a16="http://schemas.microsoft.com/office/drawing/2014/main" id="{AD1F035F-2F09-D84E-A53F-751BC4E8B4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" y="1389"/>
              <a:ext cx="10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pl-PL" altLang="pl-PL" sz="1200">
                  <a:solidFill>
                    <a:schemeClr val="tx1"/>
                  </a:solidFill>
                  <a:latin typeface="Verdana" panose="020B0604030504040204" pitchFamily="34" charset="0"/>
                </a:rPr>
                <a:t>najbardziej istotne</a:t>
              </a:r>
            </a:p>
            <a:p>
              <a:pPr algn="r" eaLnBrk="1" hangingPunct="1"/>
              <a:r>
                <a:rPr lang="pl-PL" altLang="pl-PL" sz="1200">
                  <a:solidFill>
                    <a:schemeClr val="tx1"/>
                  </a:solidFill>
                  <a:latin typeface="Verdana" panose="020B0604030504040204" pitchFamily="34" charset="0"/>
                </a:rPr>
                <a:t>potrzeby</a:t>
              </a:r>
            </a:p>
          </p:txBody>
        </p:sp>
        <p:sp>
          <p:nvSpPr>
            <p:cNvPr id="41994" name="Text Box 17">
              <a:extLst>
                <a:ext uri="{FF2B5EF4-FFF2-40B4-BE49-F238E27FC236}">
                  <a16:creationId xmlns:a16="http://schemas.microsoft.com/office/drawing/2014/main" id="{E935E88F-AD89-764D-8E24-71DAC77E7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7" y="2643"/>
              <a:ext cx="74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pl-PL" altLang="pl-PL" sz="1200">
                  <a:solidFill>
                    <a:schemeClr val="tx1"/>
                  </a:solidFill>
                  <a:latin typeface="Verdana" panose="020B0604030504040204" pitchFamily="34" charset="0"/>
                </a:rPr>
                <a:t>najłatwiejsze</a:t>
              </a:r>
            </a:p>
            <a:p>
              <a:pPr algn="r" eaLnBrk="1" hangingPunct="1"/>
              <a:r>
                <a:rPr lang="pl-PL" altLang="pl-PL" sz="1200">
                  <a:solidFill>
                    <a:schemeClr val="tx1"/>
                  </a:solidFill>
                  <a:latin typeface="Verdana" panose="020B0604030504040204" pitchFamily="34" charset="0"/>
                </a:rPr>
                <a:t>poświęcenia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Prostokąt 2">
            <a:hlinkClick r:id="rId2"/>
            <a:extLst>
              <a:ext uri="{FF2B5EF4-FFF2-40B4-BE49-F238E27FC236}">
                <a16:creationId xmlns:a16="http://schemas.microsoft.com/office/drawing/2014/main" id="{D2523097-B3C9-4447-BB48-0B7E020F1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43010" name="Owal 6">
            <a:extLst>
              <a:ext uri="{FF2B5EF4-FFF2-40B4-BE49-F238E27FC236}">
                <a16:creationId xmlns:a16="http://schemas.microsoft.com/office/drawing/2014/main" id="{A5B8A06A-3B95-0742-82BE-474FC7211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382588"/>
            <a:ext cx="3527425" cy="649287"/>
          </a:xfrm>
          <a:prstGeom prst="ellipse">
            <a:avLst/>
          </a:prstGeom>
          <a:solidFill>
            <a:srgbClr val="FF93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/>
            <a:r>
              <a:rPr lang="pl-PL" altLang="pl-PL"/>
              <a:t>Polityka AGH</a:t>
            </a:r>
          </a:p>
        </p:txBody>
      </p:sp>
      <p:sp>
        <p:nvSpPr>
          <p:cNvPr id="43011" name="Prostokąt 2">
            <a:extLst>
              <a:ext uri="{FF2B5EF4-FFF2-40B4-BE49-F238E27FC236}">
                <a16:creationId xmlns:a16="http://schemas.microsoft.com/office/drawing/2014/main" id="{78A5E556-971E-DC4D-8428-CE32F8769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425" y="1762125"/>
            <a:ext cx="838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</a:rPr>
              <a:t>Trzeba ciągle szukać nowych rozwiązań/ technologii. </a:t>
            </a:r>
          </a:p>
          <a:p>
            <a:endParaRPr lang="pl-PL" altLang="pl-PL">
              <a:solidFill>
                <a:srgbClr val="002060"/>
              </a:solidFill>
            </a:endParaRPr>
          </a:p>
          <a:p>
            <a:r>
              <a:rPr lang="pl-PL" altLang="pl-PL">
                <a:solidFill>
                  <a:srgbClr val="002060"/>
                </a:solidFill>
              </a:rPr>
              <a:t>Przykład: Małopolska Chmura Edukacyjna</a:t>
            </a:r>
          </a:p>
        </p:txBody>
      </p:sp>
      <p:sp>
        <p:nvSpPr>
          <p:cNvPr id="43012" name="Prostokąt 3">
            <a:extLst>
              <a:ext uri="{FF2B5EF4-FFF2-40B4-BE49-F238E27FC236}">
                <a16:creationId xmlns:a16="http://schemas.microsoft.com/office/drawing/2014/main" id="{9DF4736C-D267-E842-91EB-F44FB1139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375" y="3417888"/>
            <a:ext cx="9769475" cy="251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pl-PL" altLang="pl-PL" sz="2000">
                <a:solidFill>
                  <a:srgbClr val="002060"/>
                </a:solidFill>
              </a:rPr>
              <a:t>Cel projektu: 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pl-PL" altLang="pl-PL">
                <a:solidFill>
                  <a:srgbClr val="002060"/>
                </a:solidFill>
              </a:rPr>
              <a:t>Wykorzystując </a:t>
            </a:r>
            <a:r>
              <a:rPr lang="pl-PL" altLang="pl-PL" u="sng">
                <a:solidFill>
                  <a:srgbClr val="002060"/>
                </a:solidFill>
              </a:rPr>
              <a:t>nowe </a:t>
            </a:r>
            <a:r>
              <a:rPr lang="pl-PL" altLang="pl-PL">
                <a:solidFill>
                  <a:srgbClr val="002060"/>
                </a:solidFill>
              </a:rPr>
              <a:t>technologie zbudować system współpracy małopolskich szkół i uczelni stwarzając uzdolnionej młodzieży optymalne warunki rozwijania talentów, wyeliminować  niespójność </a:t>
            </a:r>
            <a:br>
              <a:rPr lang="pl-PL" altLang="pl-PL">
                <a:solidFill>
                  <a:srgbClr val="002060"/>
                </a:solidFill>
              </a:rPr>
            </a:br>
            <a:r>
              <a:rPr lang="pl-PL" altLang="pl-PL">
                <a:solidFill>
                  <a:srgbClr val="002060"/>
                </a:solidFill>
              </a:rPr>
              <a:t>w kształceniu na uczelni i w szkolnictwie średnim.</a:t>
            </a: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Prostokąt 2">
            <a:hlinkClick r:id="rId2"/>
            <a:extLst>
              <a:ext uri="{FF2B5EF4-FFF2-40B4-BE49-F238E27FC236}">
                <a16:creationId xmlns:a16="http://schemas.microsoft.com/office/drawing/2014/main" id="{73B0D1B3-BB79-EF4E-AD16-A71748602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48130" name="Rectangle 3">
            <a:extLst>
              <a:ext uri="{FF2B5EF4-FFF2-40B4-BE49-F238E27FC236}">
                <a16:creationId xmlns:a16="http://schemas.microsoft.com/office/drawing/2014/main" id="{4DEDA9F9-C548-0443-996B-7013977CF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9450" y="465138"/>
            <a:ext cx="2382838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42988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1254125" indent="-733425" defTabSz="1042988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735138" indent="-692150" defTabSz="1042988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2382838" indent="-819150" defTabSz="1042988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3127375" indent="-1041400" defTabSz="1042988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584575" indent="-1041400"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4041775" indent="-1041400"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498975" indent="-1041400"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956175" indent="-1041400"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30000"/>
              </a:lnSpc>
              <a:spcAft>
                <a:spcPts val="1200"/>
              </a:spcAft>
              <a:buSzPct val="100000"/>
            </a:pPr>
            <a:r>
              <a:rPr lang="pl-PL" altLang="pl-PL">
                <a:solidFill>
                  <a:srgbClr val="002060"/>
                </a:solidFill>
              </a:rPr>
              <a:t>Podsumowanie</a:t>
            </a:r>
          </a:p>
        </p:txBody>
      </p:sp>
      <p:sp>
        <p:nvSpPr>
          <p:cNvPr id="48131" name="Prostokąt 1">
            <a:extLst>
              <a:ext uri="{FF2B5EF4-FFF2-40B4-BE49-F238E27FC236}">
                <a16:creationId xmlns:a16="http://schemas.microsoft.com/office/drawing/2014/main" id="{B78801CC-C03F-0045-8351-B506DFA91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2025" y="1827213"/>
            <a:ext cx="576580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ts val="3175"/>
              </a:lnSpc>
            </a:pPr>
            <a:r>
              <a:rPr lang="pl-PL" altLang="pl-PL">
                <a:solidFill>
                  <a:srgbClr val="002060"/>
                </a:solidFill>
              </a:rPr>
              <a:t>Warto pamiętać, że zmiany w edukacji wymagają dłuższego czasu i że trzeba skoncentrować się zarówno na potrzebach/oczekiwaniach studentów jak i nauczycieli i pomagać im efektywnie. </a:t>
            </a:r>
          </a:p>
        </p:txBody>
      </p:sp>
      <p:pic>
        <p:nvPicPr>
          <p:cNvPr id="48132" name="Picture 2">
            <a:extLst>
              <a:ext uri="{FF2B5EF4-FFF2-40B4-BE49-F238E27FC236}">
                <a16:creationId xmlns:a16="http://schemas.microsoft.com/office/drawing/2014/main" id="{2B8F45E9-C205-A14A-8426-944189A1D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1833563"/>
            <a:ext cx="3214687" cy="455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pole tekstowe 12">
            <a:extLst>
              <a:ext uri="{FF2B5EF4-FFF2-40B4-BE49-F238E27FC236}">
                <a16:creationId xmlns:a16="http://schemas.microsoft.com/office/drawing/2014/main" id="{E76DF0DC-0106-644E-8A0A-70A390932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4450" y="4475163"/>
            <a:ext cx="48577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kumimoji="0" lang="pl-PL" sz="3600" dirty="0">
                <a:solidFill>
                  <a:srgbClr val="002060"/>
                </a:solidFill>
                <a:latin typeface="+mn-lt"/>
              </a:rPr>
              <a:t>Człowiek jest kluczem do sukcesu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Prostokąt 2">
            <a:hlinkClick r:id="rId2"/>
            <a:extLst>
              <a:ext uri="{FF2B5EF4-FFF2-40B4-BE49-F238E27FC236}">
                <a16:creationId xmlns:a16="http://schemas.microsoft.com/office/drawing/2014/main" id="{FA1568DE-A667-E04C-9CD8-B4B99E388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49154" name="Rectangle 3">
            <a:extLst>
              <a:ext uri="{FF2B5EF4-FFF2-40B4-BE49-F238E27FC236}">
                <a16:creationId xmlns:a16="http://schemas.microsoft.com/office/drawing/2014/main" id="{56BE018C-EFC9-E541-9848-30048A5A9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9450" y="465138"/>
            <a:ext cx="2382838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42988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1254125" indent="-733425" defTabSz="1042988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735138" indent="-692150" defTabSz="1042988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2382838" indent="-819150" defTabSz="1042988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3127375" indent="-1041400" defTabSz="1042988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584575" indent="-1041400"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4041775" indent="-1041400"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498975" indent="-1041400"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956175" indent="-1041400" defTabSz="1042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30000"/>
              </a:lnSpc>
              <a:spcAft>
                <a:spcPts val="1200"/>
              </a:spcAft>
              <a:buSzPct val="100000"/>
            </a:pPr>
            <a:r>
              <a:rPr lang="pl-PL" altLang="pl-PL">
                <a:solidFill>
                  <a:srgbClr val="002060"/>
                </a:solidFill>
              </a:rPr>
              <a:t>Pamiętajmy</a:t>
            </a:r>
          </a:p>
        </p:txBody>
      </p:sp>
      <p:sp>
        <p:nvSpPr>
          <p:cNvPr id="49155" name="Prostokąt 2">
            <a:extLst>
              <a:ext uri="{FF2B5EF4-FFF2-40B4-BE49-F238E27FC236}">
                <a16:creationId xmlns:a16="http://schemas.microsoft.com/office/drawing/2014/main" id="{BA90F8A1-073D-E44A-B9B4-FF94ED460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838" y="3490913"/>
            <a:ext cx="97059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4400">
                <a:solidFill>
                  <a:srgbClr val="C00000"/>
                </a:solidFill>
                <a:latin typeface="century gothic" panose="020B0502020202020204" pitchFamily="34" charset="0"/>
              </a:rPr>
              <a:t>Education is a Journey, not a Race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rostokąt 2">
            <a:hlinkClick r:id="rId2"/>
            <a:extLst>
              <a:ext uri="{FF2B5EF4-FFF2-40B4-BE49-F238E27FC236}">
                <a16:creationId xmlns:a16="http://schemas.microsoft.com/office/drawing/2014/main" id="{60810C9E-662C-934E-8B70-10CFB822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6387" name="Text Box 12">
            <a:extLst>
              <a:ext uri="{FF2B5EF4-FFF2-40B4-BE49-F238E27FC236}">
                <a16:creationId xmlns:a16="http://schemas.microsoft.com/office/drawing/2014/main" id="{E0078E8A-DA9C-1F47-A125-7A1ED57FB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2413" y="2093913"/>
            <a:ext cx="7683500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buClr>
                <a:srgbClr val="000066"/>
              </a:buClr>
              <a:buSzPct val="125000"/>
              <a:buFont typeface="Wingdings" pitchFamily="2" charset="2"/>
              <a:buChar char="ü"/>
            </a:pP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   </a:t>
            </a:r>
            <a:r>
              <a:rPr lang="pl-PL" altLang="pl-PL">
                <a:solidFill>
                  <a:srgbClr val="CC0000"/>
                </a:solidFill>
                <a:latin typeface="Verdana" panose="020B0604030504040204" pitchFamily="34" charset="0"/>
              </a:rPr>
              <a:t>Fizyka</a:t>
            </a: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 jest drugim po matematyce  przedmiotem podstawowym nauczanym na wszystkich wydziałach uczelni technicznych,</a:t>
            </a:r>
            <a:b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(kurs dla kilku tysięcy studentów!)</a:t>
            </a:r>
          </a:p>
        </p:txBody>
      </p:sp>
      <p:sp>
        <p:nvSpPr>
          <p:cNvPr id="16388" name="Text Box 14">
            <a:extLst>
              <a:ext uri="{FF2B5EF4-FFF2-40B4-BE49-F238E27FC236}">
                <a16:creationId xmlns:a16="http://schemas.microsoft.com/office/drawing/2014/main" id="{5A0E429F-3F62-2B42-ABD8-711807232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756150"/>
            <a:ext cx="7683500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buClr>
                <a:srgbClr val="000066"/>
              </a:buClr>
              <a:buSzPct val="125000"/>
              <a:buFont typeface="Wingdings" pitchFamily="2" charset="2"/>
              <a:buChar char="ü"/>
            </a:pP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   Zasady rekrutacji w oparciu o maturę: </a:t>
            </a:r>
            <a:r>
              <a:rPr lang="pl-PL" altLang="pl-PL">
                <a:solidFill>
                  <a:srgbClr val="CC0000"/>
                </a:solidFill>
                <a:latin typeface="Verdana" panose="020B0604030504040204" pitchFamily="34" charset="0"/>
              </a:rPr>
              <a:t>fizyka</a:t>
            </a: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 jest drugim (obok matematyki) przedmiotem uwzględnianym przy kwalifikacji na studia techniczne !!!</a:t>
            </a:r>
          </a:p>
        </p:txBody>
      </p:sp>
      <p:sp>
        <p:nvSpPr>
          <p:cNvPr id="16389" name="Rectangle 15">
            <a:extLst>
              <a:ext uri="{FF2B5EF4-FFF2-40B4-BE49-F238E27FC236}">
                <a16:creationId xmlns:a16="http://schemas.microsoft.com/office/drawing/2014/main" id="{DC68E9C4-D1DE-B14D-B1E4-727459B2A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7888" y="1139825"/>
            <a:ext cx="3362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800">
                <a:solidFill>
                  <a:srgbClr val="C00000"/>
                </a:solidFill>
                <a:latin typeface="Verdana" panose="020B0604030504040204" pitchFamily="34" charset="0"/>
              </a:rPr>
              <a:t>Dlaczego Fizyka ?</a:t>
            </a:r>
          </a:p>
        </p:txBody>
      </p:sp>
      <p:sp>
        <p:nvSpPr>
          <p:cNvPr id="7" name="pole tekstowe 1">
            <a:extLst>
              <a:ext uri="{FF2B5EF4-FFF2-40B4-BE49-F238E27FC236}">
                <a16:creationId xmlns:a16="http://schemas.microsoft.com/office/drawing/2014/main" id="{19C63C6E-BDA2-AC4C-B599-8B55BBADC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538163"/>
            <a:ext cx="20056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>
                <a:solidFill>
                  <a:srgbClr val="002060"/>
                </a:solidFill>
              </a:rPr>
              <a:t>Dlaczego Fizyka?</a:t>
            </a:r>
          </a:p>
        </p:txBody>
      </p:sp>
    </p:spTree>
    <p:extLst>
      <p:ext uri="{BB962C8B-B14F-4D97-AF65-F5344CB8AC3E}">
        <p14:creationId xmlns:p14="http://schemas.microsoft.com/office/powerpoint/2010/main" val="3268889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rostokąt 2">
            <a:hlinkClick r:id="rId2"/>
            <a:extLst>
              <a:ext uri="{FF2B5EF4-FFF2-40B4-BE49-F238E27FC236}">
                <a16:creationId xmlns:a16="http://schemas.microsoft.com/office/drawing/2014/main" id="{338E8792-753D-564E-BD32-46686AD8A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7410" name="pole tekstowe 1">
            <a:extLst>
              <a:ext uri="{FF2B5EF4-FFF2-40B4-BE49-F238E27FC236}">
                <a16:creationId xmlns:a16="http://schemas.microsoft.com/office/drawing/2014/main" id="{19C63C6E-BDA2-AC4C-B599-8B55BBADC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538163"/>
            <a:ext cx="20056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>
                <a:solidFill>
                  <a:srgbClr val="002060"/>
                </a:solidFill>
              </a:rPr>
              <a:t>Dlaczego Fizyka?</a:t>
            </a:r>
          </a:p>
        </p:txBody>
      </p:sp>
      <p:sp>
        <p:nvSpPr>
          <p:cNvPr id="17411" name="Text Box 1035">
            <a:extLst>
              <a:ext uri="{FF2B5EF4-FFF2-40B4-BE49-F238E27FC236}">
                <a16:creationId xmlns:a16="http://schemas.microsoft.com/office/drawing/2014/main" id="{23ABADAE-EEDC-D449-ABFD-F8B0C2F45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8463" y="1978025"/>
            <a:ext cx="76835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buClr>
                <a:srgbClr val="000066"/>
              </a:buClr>
              <a:buSzPct val="125000"/>
              <a:buFont typeface="Wingdings" pitchFamily="2" charset="2"/>
              <a:buNone/>
            </a:pPr>
            <a:r>
              <a:rPr lang="pl-PL" altLang="pl-PL" sz="2800" dirty="0">
                <a:solidFill>
                  <a:srgbClr val="000066"/>
                </a:solidFill>
                <a:latin typeface="Verdana" panose="020B0604030504040204" pitchFamily="34" charset="0"/>
              </a:rPr>
              <a:t>Oczekuje się wysokiej </a:t>
            </a:r>
            <a:r>
              <a:rPr lang="pl-PL" altLang="pl-PL" sz="2800" dirty="0">
                <a:solidFill>
                  <a:srgbClr val="C00000"/>
                </a:solidFill>
                <a:latin typeface="Verdana" panose="020B0604030504040204" pitchFamily="34" charset="0"/>
              </a:rPr>
              <a:t>efektywności </a:t>
            </a:r>
            <a:r>
              <a:rPr lang="pl-PL" altLang="pl-PL" sz="2800" dirty="0">
                <a:solidFill>
                  <a:srgbClr val="000066"/>
                </a:solidFill>
                <a:latin typeface="Verdana" panose="020B0604030504040204" pitchFamily="34" charset="0"/>
              </a:rPr>
              <a:t>nauczania fizyki:</a:t>
            </a:r>
          </a:p>
          <a:p>
            <a:pPr>
              <a:lnSpc>
                <a:spcPct val="150000"/>
              </a:lnSpc>
              <a:spcBef>
                <a:spcPct val="50000"/>
              </a:spcBef>
              <a:buClr>
                <a:srgbClr val="000066"/>
              </a:buClr>
              <a:buSzPct val="125000"/>
              <a:buFont typeface="Wingdings" pitchFamily="2" charset="2"/>
              <a:buChar char="ü"/>
            </a:pPr>
            <a: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  <a:t>na uczelniach: </a:t>
            </a:r>
            <a:b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  <a:t>ma dać solidne podstawy do studiowania przedmiotów technicznych, specjalistycznych,</a:t>
            </a:r>
          </a:p>
          <a:p>
            <a:pPr>
              <a:lnSpc>
                <a:spcPct val="150000"/>
              </a:lnSpc>
              <a:spcBef>
                <a:spcPct val="50000"/>
              </a:spcBef>
              <a:buClr>
                <a:srgbClr val="000066"/>
              </a:buClr>
              <a:buSzPct val="125000"/>
              <a:buFont typeface="Wingdings" pitchFamily="2" charset="2"/>
              <a:buChar char="ü"/>
            </a:pPr>
            <a: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  <a:t> w szkołach:</a:t>
            </a:r>
            <a:b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</a:br>
            <a: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  <a:t>przygotować dobrze do matury (i do studiów).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Prostokąt 2">
            <a:hlinkClick r:id="rId2"/>
            <a:extLst>
              <a:ext uri="{FF2B5EF4-FFF2-40B4-BE49-F238E27FC236}">
                <a16:creationId xmlns:a16="http://schemas.microsoft.com/office/drawing/2014/main" id="{D32BCAB8-83BD-A942-943C-E56C2B3D8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8435" name="Text Box 14">
            <a:extLst>
              <a:ext uri="{FF2B5EF4-FFF2-40B4-BE49-F238E27FC236}">
                <a16:creationId xmlns:a16="http://schemas.microsoft.com/office/drawing/2014/main" id="{466EE172-3206-8047-A0E6-DA88E4732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2400" y="3325813"/>
            <a:ext cx="78487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  <a:t>Nacisk na gruntowne wykształcenie podstawowe:</a:t>
            </a:r>
          </a:p>
          <a:p>
            <a:r>
              <a:rPr lang="pl-PL" altLang="pl-PL" dirty="0">
                <a:solidFill>
                  <a:srgbClr val="000066"/>
                </a:solidFill>
                <a:latin typeface="Verdana" panose="020B0604030504040204" pitchFamily="34" charset="0"/>
              </a:rPr>
              <a:t>Matematyka, Informatyka, Chemia, </a:t>
            </a:r>
            <a:r>
              <a:rPr lang="pl-PL" altLang="pl-PL" dirty="0">
                <a:solidFill>
                  <a:srgbClr val="CC0000"/>
                </a:solidFill>
                <a:latin typeface="Verdana" panose="020B0604030504040204" pitchFamily="34" charset="0"/>
              </a:rPr>
              <a:t>FIZYKA</a:t>
            </a:r>
            <a:endParaRPr lang="pl-PL" altLang="pl-PL" dirty="0">
              <a:solidFill>
                <a:srgbClr val="000066"/>
              </a:solidFill>
              <a:latin typeface="Verdana" panose="020B0604030504040204" pitchFamily="34" charset="0"/>
            </a:endParaRPr>
          </a:p>
        </p:txBody>
      </p:sp>
      <p:sp>
        <p:nvSpPr>
          <p:cNvPr id="18436" name="Rectangle 17">
            <a:extLst>
              <a:ext uri="{FF2B5EF4-FFF2-40B4-BE49-F238E27FC236}">
                <a16:creationId xmlns:a16="http://schemas.microsoft.com/office/drawing/2014/main" id="{4534D3CC-0FA4-D84B-8309-9FF5757D4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3900" y="1471613"/>
            <a:ext cx="73056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Zmiana strategii „</a:t>
            </a:r>
            <a:r>
              <a:rPr lang="pl-PL" altLang="pl-PL">
                <a:solidFill>
                  <a:srgbClr val="CC0000"/>
                </a:solidFill>
                <a:latin typeface="Verdana" panose="020B0604030504040204" pitchFamily="34" charset="0"/>
              </a:rPr>
              <a:t>Employability</a:t>
            </a: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” w kształceniu</a:t>
            </a:r>
          </a:p>
          <a:p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na uczelniach technicznych:</a:t>
            </a:r>
          </a:p>
        </p:txBody>
      </p:sp>
      <p:sp>
        <p:nvSpPr>
          <p:cNvPr id="18437" name="AutoShape 18">
            <a:extLst>
              <a:ext uri="{FF2B5EF4-FFF2-40B4-BE49-F238E27FC236}">
                <a16:creationId xmlns:a16="http://schemas.microsoft.com/office/drawing/2014/main" id="{340557B0-67B1-4549-AD84-6CCA51E12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5588" y="2570163"/>
            <a:ext cx="228600" cy="533400"/>
          </a:xfrm>
          <a:prstGeom prst="downArrow">
            <a:avLst>
              <a:gd name="adj1" fmla="val 50000"/>
              <a:gd name="adj2" fmla="val 58333"/>
            </a:avLst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pl-PL" altLang="pl-PL" sz="120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pic>
        <p:nvPicPr>
          <p:cNvPr id="18438" name="Picture 13" descr="http://www.careernotes.ca/uploaded-content/2010/02/skills-wordle1.jpg">
            <a:extLst>
              <a:ext uri="{FF2B5EF4-FFF2-40B4-BE49-F238E27FC236}">
                <a16:creationId xmlns:a16="http://schemas.microsoft.com/office/drawing/2014/main" id="{6375C926-EBF3-3940-9F64-293405E6D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238" y="4570413"/>
            <a:ext cx="3535362" cy="204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ole tekstowe 1">
            <a:extLst>
              <a:ext uri="{FF2B5EF4-FFF2-40B4-BE49-F238E27FC236}">
                <a16:creationId xmlns:a16="http://schemas.microsoft.com/office/drawing/2014/main" id="{19C63C6E-BDA2-AC4C-B599-8B55BBADC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538163"/>
            <a:ext cx="20056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>
                <a:solidFill>
                  <a:srgbClr val="002060"/>
                </a:solidFill>
              </a:rPr>
              <a:t>Dlaczego Fizyka?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443806" y="5434434"/>
            <a:ext cx="60163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dirty="0" smtClean="0">
                <a:solidFill>
                  <a:srgbClr val="C00000"/>
                </a:solidFill>
              </a:rPr>
              <a:t>NIE lekceważmy </a:t>
            </a:r>
          </a:p>
          <a:p>
            <a:pPr algn="ctr"/>
            <a:r>
              <a:rPr lang="pl-PL" sz="3200" dirty="0" smtClean="0">
                <a:solidFill>
                  <a:srgbClr val="C00000"/>
                </a:solidFill>
              </a:rPr>
              <a:t>wykształcenia podstawowego !!!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rostokąt 2">
            <a:hlinkClick r:id="rId2"/>
            <a:extLst>
              <a:ext uri="{FF2B5EF4-FFF2-40B4-BE49-F238E27FC236}">
                <a16:creationId xmlns:a16="http://schemas.microsoft.com/office/drawing/2014/main" id="{810507DD-F614-5D48-96AB-A04EA05FB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9458" name="Text Box 15">
            <a:extLst>
              <a:ext uri="{FF2B5EF4-FFF2-40B4-BE49-F238E27FC236}">
                <a16:creationId xmlns:a16="http://schemas.microsoft.com/office/drawing/2014/main" id="{9ABF57D3-7701-E04E-A495-A121644F0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409825"/>
            <a:ext cx="7620000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rgbClr val="CC0000"/>
              </a:buClr>
              <a:buSzPct val="125000"/>
              <a:buFont typeface="CommonBullets"/>
              <a:buNone/>
            </a:pPr>
            <a:r>
              <a:rPr lang="pl-PL" altLang="pl-PL" sz="3200">
                <a:solidFill>
                  <a:srgbClr val="000066"/>
                </a:solidFill>
                <a:latin typeface="Verdana" panose="020B0604030504040204" pitchFamily="34" charset="0"/>
              </a:rPr>
              <a:t> W nauczaniu fizyki występuje</a:t>
            </a:r>
          </a:p>
          <a:p>
            <a:pPr algn="ctr">
              <a:spcBef>
                <a:spcPct val="50000"/>
              </a:spcBef>
              <a:buClr>
                <a:srgbClr val="CC0000"/>
              </a:buClr>
              <a:buSzPct val="125000"/>
              <a:buFont typeface="CommonBullets"/>
              <a:buNone/>
            </a:pPr>
            <a:r>
              <a:rPr lang="pl-PL" altLang="pl-PL" sz="3200">
                <a:solidFill>
                  <a:srgbClr val="000066"/>
                </a:solidFill>
                <a:latin typeface="Verdana" panose="020B0604030504040204" pitchFamily="34" charset="0"/>
              </a:rPr>
              <a:t> </a:t>
            </a:r>
            <a:r>
              <a:rPr lang="pl-PL" altLang="pl-PL" sz="3200">
                <a:solidFill>
                  <a:srgbClr val="C00000"/>
                </a:solidFill>
                <a:latin typeface="Verdana" panose="020B0604030504040204" pitchFamily="34" charset="0"/>
              </a:rPr>
              <a:t>niespójność kształcenia </a:t>
            </a:r>
          </a:p>
          <a:p>
            <a:pPr algn="ctr">
              <a:spcBef>
                <a:spcPct val="50000"/>
              </a:spcBef>
              <a:buClr>
                <a:srgbClr val="CC0000"/>
              </a:buClr>
              <a:buSzPct val="125000"/>
              <a:buFont typeface="CommonBullets"/>
              <a:buNone/>
            </a:pPr>
            <a:r>
              <a:rPr lang="pl-PL" altLang="pl-PL" sz="3200">
                <a:solidFill>
                  <a:srgbClr val="000066"/>
                </a:solidFill>
                <a:latin typeface="Verdana" panose="020B0604030504040204" pitchFamily="34" charset="0"/>
              </a:rPr>
              <a:t>na uczelni i w szkolnictwie średnim.</a:t>
            </a:r>
          </a:p>
        </p:txBody>
      </p:sp>
      <p:sp>
        <p:nvSpPr>
          <p:cNvPr id="5" name="pole tekstowe 1">
            <a:extLst>
              <a:ext uri="{FF2B5EF4-FFF2-40B4-BE49-F238E27FC236}">
                <a16:creationId xmlns:a16="http://schemas.microsoft.com/office/drawing/2014/main" id="{19C63C6E-BDA2-AC4C-B599-8B55BBADC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538163"/>
            <a:ext cx="20056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>
                <a:solidFill>
                  <a:srgbClr val="002060"/>
                </a:solidFill>
              </a:rPr>
              <a:t>Dlaczego Fizyka?</a:t>
            </a:r>
          </a:p>
        </p:txBody>
      </p:sp>
    </p:spTree>
    <p:extLst>
      <p:ext uri="{BB962C8B-B14F-4D97-AF65-F5344CB8AC3E}">
        <p14:creationId xmlns:p14="http://schemas.microsoft.com/office/powerpoint/2010/main" val="3440385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rostokąt 2">
            <a:hlinkClick r:id="rId2"/>
            <a:extLst>
              <a:ext uri="{FF2B5EF4-FFF2-40B4-BE49-F238E27FC236}">
                <a16:creationId xmlns:a16="http://schemas.microsoft.com/office/drawing/2014/main" id="{C47C2685-67F1-804E-86E0-D91B40F48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900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21507" name="Rectangle 10">
            <a:extLst>
              <a:ext uri="{FF2B5EF4-FFF2-40B4-BE49-F238E27FC236}">
                <a16:creationId xmlns:a16="http://schemas.microsoft.com/office/drawing/2014/main" id="{FA7CC019-FC19-E647-8B13-54E860CD07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6525" y="1114425"/>
            <a:ext cx="67468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800">
                <a:solidFill>
                  <a:srgbClr val="C00000"/>
                </a:solidFill>
                <a:latin typeface="Verdana" panose="020B0604030504040204" pitchFamily="34" charset="0"/>
              </a:rPr>
              <a:t>Kształcenie z Fizyki </a:t>
            </a:r>
            <a:br>
              <a:rPr lang="pl-PL" altLang="pl-PL" sz="2800">
                <a:solidFill>
                  <a:srgbClr val="C00000"/>
                </a:solidFill>
                <a:latin typeface="Verdana" panose="020B0604030504040204" pitchFamily="34" charset="0"/>
              </a:rPr>
            </a:br>
            <a:r>
              <a:rPr lang="pl-PL" altLang="pl-PL" sz="2800">
                <a:solidFill>
                  <a:srgbClr val="C00000"/>
                </a:solidFill>
                <a:latin typeface="Verdana" panose="020B0604030504040204" pitchFamily="34" charset="0"/>
              </a:rPr>
              <a:t>	– czy i jak można je poprawić ?</a:t>
            </a:r>
          </a:p>
        </p:txBody>
      </p:sp>
      <p:sp>
        <p:nvSpPr>
          <p:cNvPr id="21508" name="Text Box 11">
            <a:extLst>
              <a:ext uri="{FF2B5EF4-FFF2-40B4-BE49-F238E27FC236}">
                <a16:creationId xmlns:a16="http://schemas.microsoft.com/office/drawing/2014/main" id="{863A95D9-01B6-B144-9169-E5E4F35E1B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75" y="2851150"/>
            <a:ext cx="365918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000066"/>
              </a:buClr>
              <a:buSzPct val="125000"/>
              <a:buFont typeface="Wingdings" pitchFamily="2" charset="2"/>
              <a:buNone/>
            </a:pPr>
            <a:r>
              <a:rPr lang="pl-PL" altLang="pl-PL" b="1">
                <a:solidFill>
                  <a:srgbClr val="000066"/>
                </a:solidFill>
                <a:latin typeface="Verdana" panose="020B0604030504040204" pitchFamily="34" charset="0"/>
              </a:rPr>
              <a:t>Szkoły średnie:</a:t>
            </a:r>
          </a:p>
          <a:p>
            <a:pPr>
              <a:spcBef>
                <a:spcPct val="50000"/>
              </a:spcBef>
              <a:buClr>
                <a:srgbClr val="000066"/>
              </a:buClr>
              <a:buSzPct val="125000"/>
              <a:buFont typeface="Wingdings" pitchFamily="2" charset="2"/>
              <a:buChar char="ü"/>
            </a:pP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Obszerny program nauczania fizyki,</a:t>
            </a:r>
          </a:p>
          <a:p>
            <a:pPr>
              <a:spcBef>
                <a:spcPct val="50000"/>
              </a:spcBef>
              <a:buClr>
                <a:srgbClr val="000066"/>
              </a:buClr>
              <a:buSzPct val="125000"/>
              <a:buFont typeface="Wingdings" pitchFamily="2" charset="2"/>
              <a:buChar char="ü"/>
            </a:pP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Niedostateczna liczba godzin przeznaczona na jego realizację.</a:t>
            </a:r>
          </a:p>
        </p:txBody>
      </p:sp>
      <p:sp>
        <p:nvSpPr>
          <p:cNvPr id="21509" name="Text Box 11">
            <a:extLst>
              <a:ext uri="{FF2B5EF4-FFF2-40B4-BE49-F238E27FC236}">
                <a16:creationId xmlns:a16="http://schemas.microsoft.com/office/drawing/2014/main" id="{607F3EC3-6BF1-8F4C-A3AE-5B681EC91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1788" y="2830513"/>
            <a:ext cx="3659187" cy="34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000066"/>
              </a:buClr>
              <a:buSzPct val="125000"/>
              <a:buFont typeface="Wingdings" pitchFamily="2" charset="2"/>
              <a:buNone/>
            </a:pPr>
            <a:r>
              <a:rPr lang="pl-PL" altLang="pl-PL" b="1">
                <a:solidFill>
                  <a:srgbClr val="000066"/>
                </a:solidFill>
                <a:latin typeface="Verdana" panose="020B0604030504040204" pitchFamily="34" charset="0"/>
              </a:rPr>
              <a:t>Uczelnie:</a:t>
            </a:r>
          </a:p>
          <a:p>
            <a:pPr>
              <a:spcBef>
                <a:spcPct val="50000"/>
              </a:spcBef>
              <a:buClr>
                <a:srgbClr val="000066"/>
              </a:buClr>
              <a:buSzPct val="125000"/>
              <a:buFont typeface="Wingdings" pitchFamily="2" charset="2"/>
              <a:buChar char="ü"/>
            </a:pPr>
            <a:r>
              <a:rPr lang="pl-PL" altLang="pl-PL">
                <a:solidFill>
                  <a:srgbClr val="C00000"/>
                </a:solidFill>
                <a:latin typeface="Verdana" panose="020B0604030504040204" pitchFamily="34" charset="0"/>
              </a:rPr>
              <a:t>Oczekiwany,</a:t>
            </a: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 obszerny program nauczania fizyki,</a:t>
            </a:r>
          </a:p>
          <a:p>
            <a:pPr>
              <a:spcBef>
                <a:spcPct val="50000"/>
              </a:spcBef>
              <a:buClr>
                <a:srgbClr val="000066"/>
              </a:buClr>
              <a:buSzPct val="125000"/>
              <a:buFont typeface="Wingdings" pitchFamily="2" charset="2"/>
              <a:buChar char="ü"/>
            </a:pPr>
            <a:r>
              <a:rPr lang="pl-PL" altLang="pl-PL">
                <a:solidFill>
                  <a:srgbClr val="000066"/>
                </a:solidFill>
                <a:latin typeface="Verdana" panose="020B0604030504040204" pitchFamily="34" charset="0"/>
              </a:rPr>
              <a:t>Niedostateczna liczba godzin przeznaczona na jego realizację.</a:t>
            </a:r>
          </a:p>
        </p:txBody>
      </p:sp>
      <p:sp>
        <p:nvSpPr>
          <p:cNvPr id="7" name="pole tekstowe 1">
            <a:extLst>
              <a:ext uri="{FF2B5EF4-FFF2-40B4-BE49-F238E27FC236}">
                <a16:creationId xmlns:a16="http://schemas.microsoft.com/office/drawing/2014/main" id="{19C63C6E-BDA2-AC4C-B599-8B55BBADC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538163"/>
            <a:ext cx="200567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1800" dirty="0">
                <a:solidFill>
                  <a:srgbClr val="002060"/>
                </a:solidFill>
              </a:rPr>
              <a:t>Dlaczego Fizyka?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 - Default">
  <a:themeElements>
    <a:clrScheme name="Niestandardowy 1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432FF"/>
      </a:folHlink>
    </a:clrScheme>
    <a:fontScheme name="Blank Presentation - Defaul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altLang="pl-PL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cs typeface="Arial" panose="020B0604020202020204" pitchFamily="34" charset="0"/>
            <a:sym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altLang="pl-PL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cs typeface="Arial" panose="020B0604020202020204" pitchFamily="34" charset="0"/>
            <a:sym typeface="Arial" panose="020B0604020202020204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</TotalTime>
  <Words>2076</Words>
  <Application>Microsoft Office PowerPoint</Application>
  <PresentationFormat>Niestandardowy</PresentationFormat>
  <Paragraphs>273</Paragraphs>
  <Slides>43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43</vt:i4>
      </vt:variant>
    </vt:vector>
  </HeadingPairs>
  <TitlesOfParts>
    <vt:vector size="52" baseType="lpstr">
      <vt:lpstr>Arial</vt:lpstr>
      <vt:lpstr>Arial Black</vt:lpstr>
      <vt:lpstr>Century Gothic</vt:lpstr>
      <vt:lpstr>CommonBullets</vt:lpstr>
      <vt:lpstr>Helvetica Neue</vt:lpstr>
      <vt:lpstr>Trebuchet MS</vt:lpstr>
      <vt:lpstr>Verdana</vt:lpstr>
      <vt:lpstr>Wingdings</vt:lpstr>
      <vt:lpstr>Blank Presentation - Default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Maciek</dc:creator>
  <cp:lastModifiedBy>AGH_01</cp:lastModifiedBy>
  <cp:revision>155</cp:revision>
  <dcterms:modified xsi:type="dcterms:W3CDTF">2020-04-26T12:37:14Z</dcterms:modified>
</cp:coreProperties>
</file>