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0680700" cy="7556500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0">
          <p15:clr>
            <a:srgbClr val="A4A3A4"/>
          </p15:clr>
        </p15:guide>
        <p15:guide id="2" pos="33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0"/>
    <p:restoredTop sz="94635"/>
  </p:normalViewPr>
  <p:slideViewPr>
    <p:cSldViewPr>
      <p:cViewPr varScale="1">
        <p:scale>
          <a:sx n="80" d="100"/>
          <a:sy n="80" d="100"/>
        </p:scale>
        <p:origin x="903" y="48"/>
      </p:cViewPr>
      <p:guideLst>
        <p:guide orient="horz" pos="2380"/>
        <p:guide pos="33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</p:sp>
      <p:sp>
        <p:nvSpPr>
          <p:cNvPr id="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noProof="0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pl-PL" altLang="pl-PL" noProof="0" smtClean="0">
                <a:sym typeface="Helvetica Neue" charset="0"/>
              </a:rPr>
              <a:t>Second level</a:t>
            </a:r>
          </a:p>
          <a:p>
            <a:pPr lvl="2"/>
            <a:r>
              <a:rPr lang="pl-PL" altLang="pl-PL" noProof="0" smtClean="0">
                <a:sym typeface="Helvetica Neue" charset="0"/>
              </a:rPr>
              <a:t>Third level</a:t>
            </a:r>
          </a:p>
          <a:p>
            <a:pPr lvl="3"/>
            <a:r>
              <a:rPr lang="pl-PL" altLang="pl-PL" noProof="0" smtClean="0">
                <a:sym typeface="Helvetica Neue" charset="0"/>
              </a:rPr>
              <a:t>Fourth level</a:t>
            </a:r>
          </a:p>
          <a:p>
            <a:pPr lvl="4"/>
            <a:r>
              <a:rPr lang="pl-PL" altLang="pl-PL" noProof="0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1pPr>
    <a:lvl2pPr indent="2286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indent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indent="6858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indent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35088" y="1236663"/>
            <a:ext cx="8010525" cy="263048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5088" y="3968750"/>
            <a:ext cx="8010525" cy="18240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AA0E6-5C2C-4960-94ED-5DB88E81178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7083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27BD9-AF00-4FD2-B342-B55B7C2B970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4843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616825" y="671513"/>
            <a:ext cx="2270125" cy="605155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01688" y="671513"/>
            <a:ext cx="6662737" cy="605155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B95A2-4681-403B-A13E-D02BEA2AD0B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3998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74EE1-02F9-4277-B197-B0EDD589D7B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7306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8663" y="1884363"/>
            <a:ext cx="9212262" cy="31432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8663" y="5056188"/>
            <a:ext cx="9212262" cy="16541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8FBC6-4258-42B1-8161-BFD4C745B9E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8329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01688" y="2184400"/>
            <a:ext cx="4465637" cy="45386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419725" y="2184400"/>
            <a:ext cx="4467225" cy="45386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920D4-7E93-4D7B-BA74-E8A62C5969BD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3392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401638"/>
            <a:ext cx="9212262" cy="14605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35013" y="1852613"/>
            <a:ext cx="4519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735013" y="2760663"/>
            <a:ext cx="4519612" cy="405923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407025" y="1852613"/>
            <a:ext cx="4540250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407025" y="2760663"/>
            <a:ext cx="4540250" cy="405923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05B72-677A-4942-8D3A-7AE51D1F2AE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832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1DC1F-7586-4BA5-96A6-2A85DC49818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3820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9242F-864C-447C-92C7-BC9D567631D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3079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503238"/>
            <a:ext cx="3444875" cy="17637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40250" y="1087438"/>
            <a:ext cx="5407025" cy="5370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35013" y="2266950"/>
            <a:ext cx="3444875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5AA97-23D0-4244-8EFD-332EFCA0B09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587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35013" y="503238"/>
            <a:ext cx="3444875" cy="17637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40250" y="1087438"/>
            <a:ext cx="5407025" cy="5370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>
              <a:sym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735013" y="2266950"/>
            <a:ext cx="3444875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40E1C-688D-41F0-82C8-A1B27A451EF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510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801688" y="671513"/>
            <a:ext cx="9085262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2144" tIns="52144" rIns="52144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>
                <a:sym typeface="Arial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801688" y="2184400"/>
            <a:ext cx="9085262" cy="453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52144" tIns="52144" rIns="52144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>
                <a:sym typeface="Arial" charset="0"/>
              </a:rPr>
              <a:t>Click to edit Master text styles</a:t>
            </a:r>
          </a:p>
          <a:p>
            <a:pPr lvl="1"/>
            <a:r>
              <a:rPr lang="pl-PL" altLang="pl-PL">
                <a:sym typeface="Arial" charset="0"/>
              </a:rPr>
              <a:t>Second level</a:t>
            </a:r>
          </a:p>
          <a:p>
            <a:pPr lvl="2"/>
            <a:r>
              <a:rPr lang="pl-PL" altLang="pl-PL">
                <a:sym typeface="Arial" charset="0"/>
              </a:rPr>
              <a:t>Third level</a:t>
            </a:r>
          </a:p>
          <a:p>
            <a:pPr lvl="3"/>
            <a:r>
              <a:rPr lang="pl-PL" altLang="pl-PL">
                <a:sym typeface="Arial" charset="0"/>
              </a:rPr>
              <a:t>Fourth level</a:t>
            </a:r>
          </a:p>
          <a:p>
            <a:pPr lvl="4"/>
            <a:r>
              <a:rPr lang="pl-PL" altLang="pl-PL">
                <a:sym typeface="Arial" charset="0"/>
              </a:rPr>
              <a:t>Fifth level</a:t>
            </a:r>
          </a:p>
        </p:txBody>
      </p:sp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9542463" y="6891338"/>
            <a:ext cx="344487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52144" tIns="52144" rIns="52144" bIns="52144" numCol="1" anchor="t" anchorCtr="0" compatLnSpc="1">
            <a:prstTxWarp prst="textNoShape">
              <a:avLst/>
            </a:prstTxWarp>
          </a:bodyPr>
          <a:lstStyle>
            <a:lvl1pPr algn="r" defTabSz="1042988" eaLnBrk="1">
              <a:defRPr sz="1600" smtClean="0"/>
            </a:lvl1pPr>
          </a:lstStyle>
          <a:p>
            <a:pPr>
              <a:defRPr/>
            </a:pPr>
            <a:fld id="{8BF5C8B6-6CC5-4878-8118-949F0D3B6042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 kern="1200">
          <a:solidFill>
            <a:srgbClr val="000000"/>
          </a:solidFill>
          <a:latin typeface="+mj-lt"/>
          <a:ea typeface="Arial" charset="0"/>
          <a:cs typeface="+mj-cs"/>
          <a:sym typeface="Arial" panose="020B0604020202020204" pitchFamily="34" charset="0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  <a:sym typeface="Arial" panose="020B0604020202020204" pitchFamily="34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  <a:sym typeface="Arial" panose="020B0604020202020204" pitchFamily="34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  <a:sym typeface="Arial" panose="020B0604020202020204" pitchFamily="34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  <a:sym typeface="Arial" panose="020B0604020202020204" pitchFamily="34" charset="0"/>
        </a:defRPr>
      </a:lvl5pPr>
      <a:lvl6pPr marL="4572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6pPr>
      <a:lvl7pPr marL="9144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7pPr>
      <a:lvl8pPr marL="13716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8pPr>
      <a:lvl9pPr marL="1828800" algn="ctr" defTabSz="1042988" rtl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9pPr>
    </p:titleStyle>
    <p:bodyStyle>
      <a:lvl1pPr marL="390525" indent="-390525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»"/>
        <a:defRPr sz="3600" kern="1200">
          <a:solidFill>
            <a:srgbClr val="000000"/>
          </a:solidFill>
          <a:latin typeface="+mn-lt"/>
          <a:ea typeface="Arial" charset="0"/>
          <a:cs typeface="+mn-cs"/>
          <a:sym typeface="Arial" panose="020B0604020202020204" pitchFamily="34" charset="0"/>
        </a:defRPr>
      </a:lvl1pPr>
      <a:lvl2pPr marL="3454400" indent="-293370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–"/>
        <a:defRPr sz="3600" kern="1200">
          <a:solidFill>
            <a:srgbClr val="000000"/>
          </a:solidFill>
          <a:latin typeface="+mn-lt"/>
          <a:ea typeface="Arial" charset="0"/>
          <a:cs typeface="+mn-cs"/>
          <a:sym typeface="Arial" panose="020B0604020202020204" pitchFamily="34" charset="0"/>
        </a:defRPr>
      </a:lvl2pPr>
      <a:lvl3pPr marL="3811588" indent="-276860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•"/>
        <a:defRPr sz="3600" kern="1200">
          <a:solidFill>
            <a:srgbClr val="000000"/>
          </a:solidFill>
          <a:latin typeface="+mn-lt"/>
          <a:ea typeface="Arial" charset="0"/>
          <a:cs typeface="+mn-cs"/>
          <a:sym typeface="Arial" panose="020B0604020202020204" pitchFamily="34" charset="0"/>
        </a:defRPr>
      </a:lvl3pPr>
      <a:lvl4pPr marL="4840288" indent="-327660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–"/>
        <a:defRPr sz="3600" kern="1200">
          <a:solidFill>
            <a:srgbClr val="000000"/>
          </a:solidFill>
          <a:latin typeface="+mn-lt"/>
          <a:ea typeface="Arial" charset="0"/>
          <a:cs typeface="+mn-cs"/>
          <a:sym typeface="Arial" panose="020B0604020202020204" pitchFamily="34" charset="0"/>
        </a:defRPr>
      </a:lvl4pPr>
      <a:lvl5pPr marL="6251575" indent="-4165600" algn="l" defTabSz="1042988" rtl="0" eaLnBrk="0" fontAlgn="base" hangingPunct="0">
        <a:spcBef>
          <a:spcPts val="800"/>
        </a:spcBef>
        <a:spcAft>
          <a:spcPct val="0"/>
        </a:spcAft>
        <a:buSzPct val="100000"/>
        <a:buChar char="»"/>
        <a:defRPr sz="3600" kern="1200">
          <a:solidFill>
            <a:srgbClr val="000000"/>
          </a:solidFill>
          <a:latin typeface="+mn-lt"/>
          <a:ea typeface="Arial" charset="0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1236663" y="2465388"/>
            <a:ext cx="7991475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3200" smtClean="0">
                <a:solidFill>
                  <a:srgbClr val="002060"/>
                </a:solidFill>
              </a:rPr>
              <a:t>Nauczanie online i e-learnig w AGH</a:t>
            </a:r>
          </a:p>
          <a:p>
            <a:pPr algn="ctr" eaLnBrk="1">
              <a:defRPr/>
            </a:pPr>
            <a:r>
              <a:rPr lang="pl-PL" altLang="pl-PL" sz="3200" smtClean="0">
                <a:solidFill>
                  <a:srgbClr val="002060"/>
                </a:solidFill>
              </a:rPr>
              <a:t>strategia i działania </a:t>
            </a:r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7500938" y="6081713"/>
            <a:ext cx="25955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1600" smtClean="0">
                <a:solidFill>
                  <a:srgbClr val="808080"/>
                </a:solidFill>
              </a:rPr>
              <a:t>Zbigniew Kąkol, Jan Kusiak</a:t>
            </a:r>
          </a:p>
        </p:txBody>
      </p:sp>
      <p:sp>
        <p:nvSpPr>
          <p:cNvPr id="3076" name="Rectangle 3"/>
          <p:cNvSpPr>
            <a:spLocks/>
          </p:cNvSpPr>
          <p:nvPr/>
        </p:nvSpPr>
        <p:spPr bwMode="auto">
          <a:xfrm>
            <a:off x="2435225" y="4343400"/>
            <a:ext cx="61722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1200" smtClean="0">
                <a:solidFill>
                  <a:srgbClr val="00A200"/>
                </a:solidFill>
                <a:latin typeface="FagoNoBoldCE-Caps" charset="0"/>
                <a:sym typeface="FagoNoBoldCE-Caps" charset="0"/>
              </a:rPr>
              <a:t>Akademia Górniczo-Hutnicza</a:t>
            </a:r>
            <a:r>
              <a:rPr lang="pl-PL" altLang="pl-PL" sz="1200" smtClean="0">
                <a:latin typeface="FagoNoBoldCE-Caps" charset="0"/>
                <a:sym typeface="FagoNoBoldCE-Caps" charset="0"/>
              </a:rPr>
              <a:t> </a:t>
            </a:r>
            <a:r>
              <a:rPr lang="pl-PL" altLang="pl-PL" sz="1200" smtClean="0">
                <a:solidFill>
                  <a:srgbClr val="808080"/>
                </a:solidFill>
                <a:latin typeface="FagoNoBoldCE-Caps" charset="0"/>
                <a:sym typeface="FagoNoBoldCE-Caps" charset="0"/>
              </a:rPr>
              <a:t>im. Stanisława Staszica w Krakowie</a:t>
            </a:r>
          </a:p>
          <a:p>
            <a:pPr algn="ctr" eaLnBrk="1">
              <a:defRPr/>
            </a:pPr>
            <a:r>
              <a:rPr lang="pl-PL" altLang="pl-PL" sz="1200" smtClean="0">
                <a:solidFill>
                  <a:srgbClr val="808080"/>
                </a:solidFill>
                <a:latin typeface="FagoNoBoldCE-Caps" charset="0"/>
                <a:sym typeface="FagoNoBoldCE-Caps" charset="0"/>
              </a:rPr>
              <a:t>AGH University of Science and Technology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315118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Działania w AGH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152400" y="4716463"/>
            <a:ext cx="869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Helvetica Neue Light" charset="0"/>
              </a:rPr>
              <a:t>2010</a:t>
            </a:r>
          </a:p>
        </p:txBody>
      </p:sp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228600" y="3497263"/>
            <a:ext cx="320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 sz="2000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Repozytorium otwartych</a:t>
            </a:r>
          </a:p>
          <a:p>
            <a:r>
              <a:rPr lang="en-US" altLang="pl-PL" sz="2000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zasobów edukacyjnych</a:t>
            </a: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3429000" y="4716463"/>
            <a:ext cx="869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Helvetica Neue Light" charset="0"/>
              </a:rPr>
              <a:t>2014</a:t>
            </a:r>
          </a:p>
        </p:txBody>
      </p:sp>
      <p:cxnSp>
        <p:nvCxnSpPr>
          <p:cNvPr id="12" name="Straight Arrow Connector 14"/>
          <p:cNvCxnSpPr/>
          <p:nvPr/>
        </p:nvCxnSpPr>
        <p:spPr>
          <a:xfrm>
            <a:off x="304800" y="4564063"/>
            <a:ext cx="84582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3505200" y="3497263"/>
            <a:ext cx="25463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 sz="2200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Otwarte e-podręczniki</a:t>
            </a:r>
          </a:p>
        </p:txBody>
      </p:sp>
      <p:sp>
        <p:nvSpPr>
          <p:cNvPr id="12297" name="Rectangle 11"/>
          <p:cNvSpPr>
            <a:spLocks noChangeArrowheads="1"/>
          </p:cNvSpPr>
          <p:nvPr/>
        </p:nvSpPr>
        <p:spPr bwMode="auto">
          <a:xfrm>
            <a:off x="7086600" y="4716463"/>
            <a:ext cx="954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Helvetica Neue Light" charset="0"/>
              </a:rPr>
              <a:t>201...</a:t>
            </a:r>
          </a:p>
        </p:txBody>
      </p:sp>
      <p:sp>
        <p:nvSpPr>
          <p:cNvPr id="12298" name="TextBox 8"/>
          <p:cNvSpPr txBox="1">
            <a:spLocks noChangeArrowheads="1"/>
          </p:cNvSpPr>
          <p:nvPr/>
        </p:nvSpPr>
        <p:spPr bwMode="auto">
          <a:xfrm>
            <a:off x="6588125" y="3505200"/>
            <a:ext cx="25558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 sz="2200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MOOCs</a:t>
            </a:r>
          </a:p>
        </p:txBody>
      </p:sp>
      <p:pic>
        <p:nvPicPr>
          <p:cNvPr id="12299" name="Picture 22" descr="openagh_resour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2554288"/>
            <a:ext cx="21431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23" descr="openagh_mooc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13" y="2536825"/>
            <a:ext cx="21494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24" descr="openagh_etextbook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36825"/>
            <a:ext cx="202247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315118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Działania w AGH</a:t>
            </a:r>
          </a:p>
        </p:txBody>
      </p:sp>
      <p:pic>
        <p:nvPicPr>
          <p:cNvPr id="13316" name="Picture 4" descr="Zrzut ekranu 2014-04-07 (godz. 15.56.03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41725"/>
            <a:ext cx="29718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5183188" y="5241925"/>
            <a:ext cx="41894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Otwarte zasoby (moduły)</a:t>
            </a:r>
          </a:p>
          <a:p>
            <a:pPr algn="ctr"/>
            <a:r>
              <a:rPr lang="pl-PL" altLang="pl-PL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(np. fizyka i matematyka)</a:t>
            </a:r>
          </a:p>
        </p:txBody>
      </p:sp>
      <p:pic>
        <p:nvPicPr>
          <p:cNvPr id="13318" name="Picture 7" descr="Zrzut ekranu 2014-04-07 (godz. 15.59.37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17925"/>
            <a:ext cx="12065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1014413" y="5165725"/>
            <a:ext cx="36004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Otwarta platforma</a:t>
            </a:r>
          </a:p>
          <a:p>
            <a:pPr algn="ctr"/>
            <a:r>
              <a:rPr lang="pl-PL" altLang="pl-PL" sz="2000">
                <a:solidFill>
                  <a:srgbClr val="002060"/>
                </a:solidFill>
                <a:latin typeface="Helvetica Neue Light" charset="0"/>
                <a:ea typeface="MS PGothic" panose="020B0600070205080204" pitchFamily="34" charset="-128"/>
              </a:rPr>
              <a:t>(tworzenie, edytowanie, użycie)</a:t>
            </a:r>
          </a:p>
        </p:txBody>
      </p:sp>
      <p:pic>
        <p:nvPicPr>
          <p:cNvPr id="13320" name="Picture 9" descr="Zrzut ekranu 2014-04-07 (godz. 16.00.50)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70325"/>
            <a:ext cx="13081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Connector 14"/>
          <p:cNvCxnSpPr/>
          <p:nvPr/>
        </p:nvCxnSpPr>
        <p:spPr>
          <a:xfrm rot="10800000">
            <a:off x="5486400" y="3489325"/>
            <a:ext cx="2819400" cy="0"/>
          </a:xfrm>
          <a:prstGeom prst="line">
            <a:avLst/>
          </a:prstGeom>
          <a:ln w="28575" cmpd="sng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Straight Connector 17"/>
          <p:cNvCxnSpPr/>
          <p:nvPr/>
        </p:nvCxnSpPr>
        <p:spPr>
          <a:xfrm rot="10800000">
            <a:off x="1981200" y="3489325"/>
            <a:ext cx="2819400" cy="0"/>
          </a:xfrm>
          <a:prstGeom prst="line">
            <a:avLst/>
          </a:prstGeom>
          <a:ln w="28575" cmpd="sng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6" name="Straight Connector 27"/>
          <p:cNvCxnSpPr/>
          <p:nvPr/>
        </p:nvCxnSpPr>
        <p:spPr>
          <a:xfrm rot="5400000">
            <a:off x="4914901" y="3260725"/>
            <a:ext cx="457200" cy="3175"/>
          </a:xfrm>
          <a:prstGeom prst="line">
            <a:avLst/>
          </a:prstGeom>
          <a:ln w="28575" cmpd="sng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3324" name="Picture 24" descr="openagh_etextbook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388" y="1870075"/>
            <a:ext cx="281305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315118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Działania w AGH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563" y="2743200"/>
            <a:ext cx="323532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PoleTekstowe 1"/>
          <p:cNvSpPr txBox="1">
            <a:spLocks noChangeArrowheads="1"/>
          </p:cNvSpPr>
          <p:nvPr/>
        </p:nvSpPr>
        <p:spPr bwMode="auto">
          <a:xfrm>
            <a:off x="1182688" y="4525963"/>
            <a:ext cx="8088312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 sz="3600">
                <a:solidFill>
                  <a:srgbClr val="002060"/>
                </a:solidFill>
                <a:latin typeface="Calibri" panose="020F0502020204030204" pitchFamily="34" charset="0"/>
              </a:rPr>
              <a:t>Creative Commons 3.0 Poland</a:t>
            </a:r>
          </a:p>
          <a:p>
            <a:pPr algn="ctr"/>
            <a:r>
              <a:rPr lang="pl-PL" altLang="pl-PL" sz="3600">
                <a:solidFill>
                  <a:srgbClr val="002060"/>
                </a:solidFill>
                <a:latin typeface="Calibri" panose="020F0502020204030204" pitchFamily="34" charset="0"/>
              </a:rPr>
              <a:t>uznanie autorstwa – użycie niekomercyjne</a:t>
            </a:r>
          </a:p>
          <a:p>
            <a:pPr algn="ctr"/>
            <a:r>
              <a:rPr lang="pl-PL" altLang="pl-PL" sz="3600">
                <a:solidFill>
                  <a:srgbClr val="002060"/>
                </a:solidFill>
                <a:latin typeface="Calibri" panose="020F0502020204030204" pitchFamily="34" charset="0"/>
              </a:rPr>
              <a:t>- na tych samych warunkach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1236663" y="2465388"/>
            <a:ext cx="7991475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3200" smtClean="0">
                <a:solidFill>
                  <a:srgbClr val="535353"/>
                </a:solidFill>
              </a:rPr>
              <a:t>Nauczanie online i e-learnig w AGH</a:t>
            </a:r>
          </a:p>
          <a:p>
            <a:pPr algn="ctr" eaLnBrk="1">
              <a:defRPr/>
            </a:pPr>
            <a:r>
              <a:rPr lang="pl-PL" altLang="pl-PL" sz="3200" smtClean="0">
                <a:solidFill>
                  <a:srgbClr val="535353"/>
                </a:solidFill>
              </a:rPr>
              <a:t>strategia i działania </a:t>
            </a:r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7500938" y="6081713"/>
            <a:ext cx="25955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1600" smtClean="0">
                <a:solidFill>
                  <a:srgbClr val="808080"/>
                </a:solidFill>
              </a:rPr>
              <a:t>Zbigniew Kąkol, Jan Kusiak</a:t>
            </a:r>
          </a:p>
        </p:txBody>
      </p:sp>
      <p:sp>
        <p:nvSpPr>
          <p:cNvPr id="3076" name="Rectangle 3"/>
          <p:cNvSpPr>
            <a:spLocks/>
          </p:cNvSpPr>
          <p:nvPr/>
        </p:nvSpPr>
        <p:spPr bwMode="auto">
          <a:xfrm>
            <a:off x="2435225" y="4343400"/>
            <a:ext cx="61722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>
              <a:defRPr/>
            </a:pPr>
            <a:r>
              <a:rPr lang="pl-PL" altLang="pl-PL" sz="1200" smtClean="0">
                <a:solidFill>
                  <a:srgbClr val="00A200"/>
                </a:solidFill>
                <a:latin typeface="FagoNoBoldCE-Caps" charset="0"/>
                <a:sym typeface="FagoNoBoldCE-Caps" charset="0"/>
              </a:rPr>
              <a:t>Akademia Górniczo-Hutnicza</a:t>
            </a:r>
            <a:r>
              <a:rPr lang="pl-PL" altLang="pl-PL" sz="1200" smtClean="0">
                <a:latin typeface="FagoNoBoldCE-Caps" charset="0"/>
                <a:sym typeface="FagoNoBoldCE-Caps" charset="0"/>
              </a:rPr>
              <a:t> </a:t>
            </a:r>
            <a:r>
              <a:rPr lang="pl-PL" altLang="pl-PL" sz="1200" smtClean="0">
                <a:solidFill>
                  <a:srgbClr val="808080"/>
                </a:solidFill>
                <a:latin typeface="FagoNoBoldCE-Caps" charset="0"/>
                <a:sym typeface="FagoNoBoldCE-Caps" charset="0"/>
              </a:rPr>
              <a:t>im. Stanisława Staszica w Krakowie</a:t>
            </a:r>
          </a:p>
          <a:p>
            <a:pPr algn="ctr" eaLnBrk="1">
              <a:defRPr/>
            </a:pPr>
            <a:r>
              <a:rPr lang="pl-PL" altLang="pl-PL" sz="1200" smtClean="0">
                <a:solidFill>
                  <a:srgbClr val="808080"/>
                </a:solidFill>
                <a:latin typeface="FagoNoBoldCE-Caps" charset="0"/>
                <a:sym typeface="FagoNoBoldCE-Caps" charset="0"/>
              </a:rPr>
              <a:t>AGH University of Science and Technology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15938" y="2482850"/>
            <a:ext cx="80645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37931725" indent="-37474525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pl-PL" altLang="pl-PL" b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1989</a:t>
            </a:r>
          </a:p>
          <a:p>
            <a:pPr>
              <a:defRPr/>
            </a:pPr>
            <a:endParaRPr lang="pl-PL" altLang="pl-PL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słaba infrastruktura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brak kadry nauczającej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brak  uregulowań prawnych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zmiany demograficzne + zmiany technologiczne</a:t>
            </a:r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62452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</a:t>
            </a:r>
            <a:r>
              <a:rPr lang="en-US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lat transformacji 1989 – 20</a:t>
            </a:r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19</a:t>
            </a:r>
            <a:r>
              <a:rPr lang="en-US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</a:t>
            </a:r>
          </a:p>
        </p:txBody>
      </p:sp>
      <p:pic>
        <p:nvPicPr>
          <p:cNvPr id="4101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2316163"/>
            <a:ext cx="1793875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Obraz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5380038"/>
            <a:ext cx="142240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62452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</a:t>
            </a:r>
            <a:r>
              <a:rPr lang="en-US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lat transformacji 1989 – 201</a:t>
            </a:r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9</a:t>
            </a:r>
            <a:r>
              <a:rPr lang="en-US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</a:t>
            </a:r>
          </a:p>
        </p:txBody>
      </p:sp>
      <p:graphicFrame>
        <p:nvGraphicFramePr>
          <p:cNvPr id="7" name="Table 3"/>
          <p:cNvGraphicFramePr>
            <a:graphicFrameLocks noGrp="1"/>
          </p:cNvGraphicFramePr>
          <p:nvPr/>
        </p:nvGraphicFramePr>
        <p:xfrm>
          <a:off x="2411413" y="2897188"/>
          <a:ext cx="922337" cy="123825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4"/>
          <p:cNvGraphicFramePr>
            <a:graphicFrameLocks noGrp="1"/>
          </p:cNvGraphicFramePr>
          <p:nvPr/>
        </p:nvGraphicFramePr>
        <p:xfrm>
          <a:off x="3440113" y="2897188"/>
          <a:ext cx="922337" cy="125730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230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130</a:t>
                      </a:r>
                      <a:endParaRPr kumimoji="0" 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5"/>
          <p:cNvGraphicFramePr>
            <a:graphicFrameLocks noGrp="1"/>
          </p:cNvGraphicFramePr>
          <p:nvPr/>
        </p:nvGraphicFramePr>
        <p:xfrm>
          <a:off x="819150" y="2895600"/>
          <a:ext cx="1487488" cy="1238250"/>
        </p:xfrm>
        <a:graphic>
          <a:graphicData uri="http://schemas.openxmlformats.org/drawingml/2006/table">
            <a:tbl>
              <a:tblPr/>
              <a:tblGrid>
                <a:gridCol w="1487488">
                  <a:extLst>
                    <a:ext uri="{9D8B030D-6E8A-4147-A177-3AD203B41FA5}">
                      <a16:colId xmlns:a16="http://schemas.microsoft.com/office/drawing/2014/main" val="2488556783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prywatne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642862"/>
                  </a:ext>
                </a:extLst>
              </a:tr>
              <a:tr h="62865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państwowe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960847"/>
                  </a:ext>
                </a:extLst>
              </a:tr>
            </a:tbl>
          </a:graphicData>
        </a:graphic>
      </p:graphicFrame>
      <p:sp>
        <p:nvSpPr>
          <p:cNvPr id="5148" name="TextBox 6"/>
          <p:cNvSpPr txBox="1">
            <a:spLocks noChangeArrowheads="1"/>
          </p:cNvSpPr>
          <p:nvPr/>
        </p:nvSpPr>
        <p:spPr bwMode="auto">
          <a:xfrm>
            <a:off x="1490663" y="2005013"/>
            <a:ext cx="2811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liczba uniwersytetów</a:t>
            </a:r>
          </a:p>
        </p:txBody>
      </p:sp>
      <p:sp>
        <p:nvSpPr>
          <p:cNvPr id="5149" name="TextBox 7"/>
          <p:cNvSpPr txBox="1">
            <a:spLocks noChangeArrowheads="1"/>
          </p:cNvSpPr>
          <p:nvPr/>
        </p:nvSpPr>
        <p:spPr bwMode="auto">
          <a:xfrm>
            <a:off x="2681288" y="2528888"/>
            <a:ext cx="806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1990</a:t>
            </a:r>
          </a:p>
        </p:txBody>
      </p:sp>
      <p:sp>
        <p:nvSpPr>
          <p:cNvPr id="5150" name="TextBox 8"/>
          <p:cNvSpPr txBox="1">
            <a:spLocks noChangeArrowheads="1"/>
          </p:cNvSpPr>
          <p:nvPr/>
        </p:nvSpPr>
        <p:spPr bwMode="auto">
          <a:xfrm>
            <a:off x="3486150" y="2528888"/>
            <a:ext cx="806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2019</a:t>
            </a:r>
          </a:p>
        </p:txBody>
      </p:sp>
      <p:graphicFrame>
        <p:nvGraphicFramePr>
          <p:cNvPr id="13" name="Table 10"/>
          <p:cNvGraphicFramePr>
            <a:graphicFrameLocks noGrp="1"/>
          </p:cNvGraphicFramePr>
          <p:nvPr/>
        </p:nvGraphicFramePr>
        <p:xfrm>
          <a:off x="2551113" y="5938838"/>
          <a:ext cx="1339850" cy="430212"/>
        </p:xfrm>
        <a:graphic>
          <a:graphicData uri="http://schemas.openxmlformats.org/drawingml/2006/table">
            <a:tbl>
              <a:tblPr/>
              <a:tblGrid>
                <a:gridCol w="1339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1 230 300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57" name="TextBox 11"/>
          <p:cNvSpPr txBox="1">
            <a:spLocks noChangeArrowheads="1"/>
          </p:cNvSpPr>
          <p:nvPr/>
        </p:nvSpPr>
        <p:spPr bwMode="auto">
          <a:xfrm>
            <a:off x="1065213" y="4940300"/>
            <a:ext cx="2292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liczba studentów</a:t>
            </a:r>
          </a:p>
        </p:txBody>
      </p:sp>
      <p:sp>
        <p:nvSpPr>
          <p:cNvPr id="5158" name="TextBox 12"/>
          <p:cNvSpPr txBox="1">
            <a:spLocks noChangeArrowheads="1"/>
          </p:cNvSpPr>
          <p:nvPr/>
        </p:nvSpPr>
        <p:spPr bwMode="auto">
          <a:xfrm>
            <a:off x="1473200" y="5538788"/>
            <a:ext cx="806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1990</a:t>
            </a:r>
          </a:p>
        </p:txBody>
      </p:sp>
      <p:sp>
        <p:nvSpPr>
          <p:cNvPr id="5159" name="TextBox 13"/>
          <p:cNvSpPr txBox="1">
            <a:spLocks noChangeArrowheads="1"/>
          </p:cNvSpPr>
          <p:nvPr/>
        </p:nvSpPr>
        <p:spPr bwMode="auto">
          <a:xfrm>
            <a:off x="2773363" y="5570538"/>
            <a:ext cx="895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2019</a:t>
            </a:r>
          </a:p>
        </p:txBody>
      </p:sp>
      <p:graphicFrame>
        <p:nvGraphicFramePr>
          <p:cNvPr id="17" name="Table 14"/>
          <p:cNvGraphicFramePr>
            <a:graphicFrameLocks noGrp="1"/>
          </p:cNvGraphicFramePr>
          <p:nvPr/>
        </p:nvGraphicFramePr>
        <p:xfrm>
          <a:off x="1135063" y="5938838"/>
          <a:ext cx="1339850" cy="430212"/>
        </p:xfrm>
        <a:graphic>
          <a:graphicData uri="http://schemas.openxmlformats.org/drawingml/2006/table">
            <a:tbl>
              <a:tblPr/>
              <a:tblGrid>
                <a:gridCol w="1339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403 000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66" name="TextBox 15"/>
          <p:cNvSpPr txBox="1">
            <a:spLocks noChangeArrowheads="1"/>
          </p:cNvSpPr>
          <p:nvPr/>
        </p:nvSpPr>
        <p:spPr bwMode="auto">
          <a:xfrm>
            <a:off x="5381625" y="3511550"/>
            <a:ext cx="176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wzrost 300%</a:t>
            </a:r>
          </a:p>
        </p:txBody>
      </p:sp>
      <p:sp>
        <p:nvSpPr>
          <p:cNvPr id="5167" name="TextBox 16"/>
          <p:cNvSpPr txBox="1">
            <a:spLocks noChangeArrowheads="1"/>
          </p:cNvSpPr>
          <p:nvPr/>
        </p:nvSpPr>
        <p:spPr bwMode="auto">
          <a:xfrm>
            <a:off x="5381625" y="5908675"/>
            <a:ext cx="1762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wzrost 300%</a:t>
            </a:r>
          </a:p>
        </p:txBody>
      </p:sp>
      <p:pic>
        <p:nvPicPr>
          <p:cNvPr id="5168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3" y="3927475"/>
            <a:ext cx="171132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62452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 lat transformacji 1989 – 2019 </a:t>
            </a:r>
          </a:p>
        </p:txBody>
      </p:sp>
      <p:graphicFrame>
        <p:nvGraphicFramePr>
          <p:cNvPr id="21" name="Table 1"/>
          <p:cNvGraphicFramePr>
            <a:graphicFrameLocks noGrp="1"/>
          </p:cNvGraphicFramePr>
          <p:nvPr/>
        </p:nvGraphicFramePr>
        <p:xfrm>
          <a:off x="1985963" y="3043238"/>
          <a:ext cx="922337" cy="123825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5000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12 000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2" name="Table 2"/>
          <p:cNvGraphicFramePr>
            <a:graphicFrameLocks noGrp="1"/>
          </p:cNvGraphicFramePr>
          <p:nvPr/>
        </p:nvGraphicFramePr>
        <p:xfrm>
          <a:off x="3013075" y="3043238"/>
          <a:ext cx="922338" cy="1257300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7200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20 000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64" name="TextBox 3"/>
          <p:cNvSpPr txBox="1">
            <a:spLocks noChangeArrowheads="1"/>
          </p:cNvSpPr>
          <p:nvPr/>
        </p:nvSpPr>
        <p:spPr bwMode="auto">
          <a:xfrm>
            <a:off x="1985963" y="26733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1990</a:t>
            </a:r>
          </a:p>
        </p:txBody>
      </p:sp>
      <p:sp>
        <p:nvSpPr>
          <p:cNvPr id="6165" name="TextBox 4"/>
          <p:cNvSpPr txBox="1">
            <a:spLocks noChangeArrowheads="1"/>
          </p:cNvSpPr>
          <p:nvPr/>
        </p:nvSpPr>
        <p:spPr bwMode="auto">
          <a:xfrm>
            <a:off x="3060700" y="26733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2000</a:t>
            </a:r>
          </a:p>
        </p:txBody>
      </p:sp>
      <p:sp>
        <p:nvSpPr>
          <p:cNvPr id="6166" name="TextBox 5"/>
          <p:cNvSpPr txBox="1">
            <a:spLocks noChangeArrowheads="1"/>
          </p:cNvSpPr>
          <p:nvPr/>
        </p:nvSpPr>
        <p:spPr bwMode="auto">
          <a:xfrm>
            <a:off x="695325" y="1841500"/>
            <a:ext cx="332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PKB na mieszkańca (USD)</a:t>
            </a:r>
          </a:p>
        </p:txBody>
      </p:sp>
      <p:sp>
        <p:nvSpPr>
          <p:cNvPr id="6167" name="TextBox 6"/>
          <p:cNvSpPr txBox="1">
            <a:spLocks noChangeArrowheads="1"/>
          </p:cNvSpPr>
          <p:nvPr/>
        </p:nvSpPr>
        <p:spPr bwMode="auto">
          <a:xfrm>
            <a:off x="3935413" y="26733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2010</a:t>
            </a:r>
          </a:p>
        </p:txBody>
      </p:sp>
      <p:graphicFrame>
        <p:nvGraphicFramePr>
          <p:cNvPr id="27" name="Table 7"/>
          <p:cNvGraphicFramePr>
            <a:graphicFrameLocks noGrp="1"/>
          </p:cNvGraphicFramePr>
          <p:nvPr/>
        </p:nvGraphicFramePr>
        <p:xfrm>
          <a:off x="923925" y="3030538"/>
          <a:ext cx="922338" cy="1249362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498862551"/>
                    </a:ext>
                  </a:extLst>
                </a:gridCol>
              </a:tblGrid>
              <a:tr h="60946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Polska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574345"/>
                  </a:ext>
                </a:extLst>
              </a:tr>
              <a:tr h="63989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EU średnia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090982"/>
                  </a:ext>
                </a:extLst>
              </a:tr>
            </a:tbl>
          </a:graphicData>
        </a:graphic>
      </p:graphicFrame>
      <p:graphicFrame>
        <p:nvGraphicFramePr>
          <p:cNvPr id="28" name="Table 8"/>
          <p:cNvGraphicFramePr>
            <a:graphicFrameLocks noGrp="1"/>
          </p:cNvGraphicFramePr>
          <p:nvPr/>
        </p:nvGraphicFramePr>
        <p:xfrm>
          <a:off x="3935413" y="3043238"/>
          <a:ext cx="922337" cy="125730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19 000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35 000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184" name="Grupa 4"/>
          <p:cNvGrpSpPr>
            <a:grpSpLocks/>
          </p:cNvGrpSpPr>
          <p:nvPr/>
        </p:nvGrpSpPr>
        <p:grpSpPr bwMode="auto">
          <a:xfrm>
            <a:off x="3608388" y="4510088"/>
            <a:ext cx="806450" cy="1406525"/>
            <a:chOff x="3608388" y="4510671"/>
            <a:chExt cx="806631" cy="1405865"/>
          </a:xfrm>
        </p:grpSpPr>
        <p:pic>
          <p:nvPicPr>
            <p:cNvPr id="6195" name="Picture 10" descr="flag_yellow_low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49663" y="5067615"/>
              <a:ext cx="569912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6" name="TextBox 11"/>
            <p:cNvSpPr txBox="1">
              <a:spLocks noChangeArrowheads="1"/>
            </p:cNvSpPr>
            <p:nvPr/>
          </p:nvSpPr>
          <p:spPr bwMode="auto">
            <a:xfrm>
              <a:off x="3608388" y="5454965"/>
              <a:ext cx="806631" cy="461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pl-PL" altLang="pl-PL">
                  <a:solidFill>
                    <a:srgbClr val="002060"/>
                  </a:solidFill>
                  <a:latin typeface="Calibri" panose="020F0502020204030204" pitchFamily="34" charset="0"/>
                </a:rPr>
                <a:t>2004</a:t>
              </a:r>
            </a:p>
          </p:txBody>
        </p:sp>
        <p:sp>
          <p:nvSpPr>
            <p:cNvPr id="32" name="Strzałka w górę 31"/>
            <p:cNvSpPr/>
            <p:nvPr/>
          </p:nvSpPr>
          <p:spPr>
            <a:xfrm>
              <a:off x="3883087" y="4510671"/>
              <a:ext cx="100035" cy="439531"/>
            </a:xfrm>
            <a:prstGeom prst="upArrow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pl-PL" altLang="pl-PL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6185" name="TextBox 6"/>
          <p:cNvSpPr txBox="1">
            <a:spLocks noChangeArrowheads="1"/>
          </p:cNvSpPr>
          <p:nvPr/>
        </p:nvSpPr>
        <p:spPr bwMode="auto">
          <a:xfrm>
            <a:off x="4857750" y="26733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2019</a:t>
            </a:r>
          </a:p>
        </p:txBody>
      </p:sp>
      <p:graphicFrame>
        <p:nvGraphicFramePr>
          <p:cNvPr id="34" name="Table 8"/>
          <p:cNvGraphicFramePr>
            <a:graphicFrameLocks noGrp="1"/>
          </p:cNvGraphicFramePr>
          <p:nvPr/>
        </p:nvGraphicFramePr>
        <p:xfrm>
          <a:off x="4857750" y="3043238"/>
          <a:ext cx="922338" cy="1257300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29 000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44 000</a:t>
                      </a:r>
                      <a:endParaRPr kumimoji="0" lang="pl-PL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194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4692650"/>
            <a:ext cx="212248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62452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 lat transformacji 1989 – 2019 </a:t>
            </a:r>
          </a:p>
        </p:txBody>
      </p:sp>
      <p:graphicFrame>
        <p:nvGraphicFramePr>
          <p:cNvPr id="19" name="Table 1"/>
          <p:cNvGraphicFramePr>
            <a:graphicFrameLocks noGrp="1"/>
          </p:cNvGraphicFramePr>
          <p:nvPr/>
        </p:nvGraphicFramePr>
        <p:xfrm>
          <a:off x="1985963" y="3043238"/>
          <a:ext cx="922337" cy="60960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13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2"/>
          <p:cNvGraphicFramePr>
            <a:graphicFrameLocks noGrp="1"/>
          </p:cNvGraphicFramePr>
          <p:nvPr/>
        </p:nvGraphicFramePr>
        <p:xfrm>
          <a:off x="3013075" y="3043238"/>
          <a:ext cx="922338" cy="628650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41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84" name="TextBox 3"/>
          <p:cNvSpPr txBox="1">
            <a:spLocks noChangeArrowheads="1"/>
          </p:cNvSpPr>
          <p:nvPr/>
        </p:nvSpPr>
        <p:spPr bwMode="auto">
          <a:xfrm>
            <a:off x="1985963" y="2673350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Calibri" panose="020F0502020204030204" pitchFamily="34" charset="0"/>
              </a:rPr>
              <a:t>1990</a:t>
            </a:r>
          </a:p>
        </p:txBody>
      </p:sp>
      <p:sp>
        <p:nvSpPr>
          <p:cNvPr id="7185" name="TextBox 4"/>
          <p:cNvSpPr txBox="1">
            <a:spLocks noChangeArrowheads="1"/>
          </p:cNvSpPr>
          <p:nvPr/>
        </p:nvSpPr>
        <p:spPr bwMode="auto">
          <a:xfrm>
            <a:off x="3060700" y="2673350"/>
            <a:ext cx="652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Calibri" panose="020F0502020204030204" pitchFamily="34" charset="0"/>
              </a:rPr>
              <a:t>2000</a:t>
            </a:r>
          </a:p>
        </p:txBody>
      </p:sp>
      <p:sp>
        <p:nvSpPr>
          <p:cNvPr id="7186" name="TextBox 5"/>
          <p:cNvSpPr txBox="1">
            <a:spLocks noChangeArrowheads="1"/>
          </p:cNvSpPr>
          <p:nvPr/>
        </p:nvSpPr>
        <p:spPr bwMode="auto">
          <a:xfrm>
            <a:off x="941388" y="1789113"/>
            <a:ext cx="6019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Wskaźnik skolaryzacji brutto dla szkół wyższych</a:t>
            </a:r>
            <a:endParaRPr lang="en-US" altLang="pl-PL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187" name="TextBox 6"/>
          <p:cNvSpPr txBox="1">
            <a:spLocks noChangeArrowheads="1"/>
          </p:cNvSpPr>
          <p:nvPr/>
        </p:nvSpPr>
        <p:spPr bwMode="auto">
          <a:xfrm>
            <a:off x="3935413" y="2673350"/>
            <a:ext cx="6524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Calibri" panose="020F0502020204030204" pitchFamily="34" charset="0"/>
              </a:rPr>
              <a:t>2010</a:t>
            </a:r>
          </a:p>
        </p:txBody>
      </p:sp>
      <p:graphicFrame>
        <p:nvGraphicFramePr>
          <p:cNvPr id="40" name="Table 7"/>
          <p:cNvGraphicFramePr>
            <a:graphicFrameLocks noGrp="1"/>
          </p:cNvGraphicFramePr>
          <p:nvPr/>
        </p:nvGraphicFramePr>
        <p:xfrm>
          <a:off x="923925" y="3030538"/>
          <a:ext cx="922338" cy="1249362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272302220"/>
                    </a:ext>
                  </a:extLst>
                </a:gridCol>
              </a:tblGrid>
              <a:tr h="609464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Polska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097128"/>
                  </a:ext>
                </a:extLst>
              </a:tr>
              <a:tr h="639898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ts val="800"/>
                        </a:spcBef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800"/>
                        </a:spcBef>
                        <a:spcAft>
                          <a:spcPct val="0"/>
                        </a:spcAft>
                        <a:buSzPct val="100000"/>
                        <a:defRPr sz="3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EU średnia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598798"/>
                  </a:ext>
                </a:extLst>
              </a:tr>
            </a:tbl>
          </a:graphicData>
        </a:graphic>
      </p:graphicFrame>
      <p:graphicFrame>
        <p:nvGraphicFramePr>
          <p:cNvPr id="41" name="Table 8"/>
          <p:cNvGraphicFramePr>
            <a:graphicFrameLocks noGrp="1"/>
          </p:cNvGraphicFramePr>
          <p:nvPr/>
        </p:nvGraphicFramePr>
        <p:xfrm>
          <a:off x="3935413" y="3043238"/>
          <a:ext cx="922337" cy="125730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54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204" name="Grupa 12"/>
          <p:cNvGrpSpPr>
            <a:grpSpLocks/>
          </p:cNvGrpSpPr>
          <p:nvPr/>
        </p:nvGrpSpPr>
        <p:grpSpPr bwMode="auto">
          <a:xfrm>
            <a:off x="3608388" y="4510088"/>
            <a:ext cx="652462" cy="1314450"/>
            <a:chOff x="3608388" y="4510671"/>
            <a:chExt cx="652462" cy="1314182"/>
          </a:xfrm>
        </p:grpSpPr>
        <p:pic>
          <p:nvPicPr>
            <p:cNvPr id="7224" name="Picture 10" descr="flag_yellow_low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49663" y="5067615"/>
              <a:ext cx="569912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25" name="TextBox 11"/>
            <p:cNvSpPr txBox="1">
              <a:spLocks noChangeArrowheads="1"/>
            </p:cNvSpPr>
            <p:nvPr/>
          </p:nvSpPr>
          <p:spPr bwMode="auto">
            <a:xfrm>
              <a:off x="3608388" y="5454965"/>
              <a:ext cx="6524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US" altLang="pl-PL">
                  <a:solidFill>
                    <a:srgbClr val="002060"/>
                  </a:solidFill>
                  <a:latin typeface="Calibri" panose="020F0502020204030204" pitchFamily="34" charset="0"/>
                </a:rPr>
                <a:t>2004</a:t>
              </a:r>
            </a:p>
          </p:txBody>
        </p:sp>
        <p:sp>
          <p:nvSpPr>
            <p:cNvPr id="45" name="Strzałka w górę 44"/>
            <p:cNvSpPr/>
            <p:nvPr/>
          </p:nvSpPr>
          <p:spPr>
            <a:xfrm>
              <a:off x="3883025" y="4510671"/>
              <a:ext cx="100013" cy="439647"/>
            </a:xfrm>
            <a:prstGeom prst="upArrow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>
                <a:defRPr/>
              </a:pPr>
              <a:endParaRPr lang="en-US" altLang="pl-PL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205" name="TextBox 6"/>
          <p:cNvSpPr txBox="1">
            <a:spLocks noChangeArrowheads="1"/>
          </p:cNvSpPr>
          <p:nvPr/>
        </p:nvSpPr>
        <p:spPr bwMode="auto">
          <a:xfrm>
            <a:off x="4857750" y="26733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Calibri" panose="020F0502020204030204" pitchFamily="34" charset="0"/>
              </a:rPr>
              <a:t>201</a:t>
            </a:r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5</a:t>
            </a:r>
            <a:endParaRPr lang="en-US" altLang="pl-PL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47" name="Table 8"/>
          <p:cNvGraphicFramePr>
            <a:graphicFrameLocks noGrp="1"/>
          </p:cNvGraphicFramePr>
          <p:nvPr/>
        </p:nvGraphicFramePr>
        <p:xfrm>
          <a:off x="4857750" y="3043238"/>
          <a:ext cx="922338" cy="1257300"/>
        </p:xfrm>
        <a:graphic>
          <a:graphicData uri="http://schemas.openxmlformats.org/drawingml/2006/table">
            <a:tbl>
              <a:tblPr/>
              <a:tblGrid>
                <a:gridCol w="922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52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21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450" y="4965700"/>
            <a:ext cx="1787525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15" name="TextBox 6"/>
          <p:cNvSpPr txBox="1">
            <a:spLocks noChangeArrowheads="1"/>
          </p:cNvSpPr>
          <p:nvPr/>
        </p:nvSpPr>
        <p:spPr bwMode="auto">
          <a:xfrm>
            <a:off x="5773738" y="2668588"/>
            <a:ext cx="808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pl-PL">
                <a:solidFill>
                  <a:srgbClr val="002060"/>
                </a:solidFill>
                <a:latin typeface="Calibri" panose="020F0502020204030204" pitchFamily="34" charset="0"/>
              </a:rPr>
              <a:t>201</a:t>
            </a:r>
            <a:r>
              <a:rPr lang="pl-PL" altLang="pl-PL">
                <a:solidFill>
                  <a:srgbClr val="002060"/>
                </a:solidFill>
                <a:latin typeface="Calibri" panose="020F0502020204030204" pitchFamily="34" charset="0"/>
              </a:rPr>
              <a:t>9</a:t>
            </a:r>
            <a:endParaRPr lang="en-US" altLang="pl-PL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2" name="Table 8"/>
          <p:cNvGraphicFramePr>
            <a:graphicFrameLocks noGrp="1"/>
          </p:cNvGraphicFramePr>
          <p:nvPr/>
        </p:nvGraphicFramePr>
        <p:xfrm>
          <a:off x="5773738" y="3038475"/>
          <a:ext cx="922337" cy="1257300"/>
        </p:xfrm>
        <a:graphic>
          <a:graphicData uri="http://schemas.openxmlformats.org/drawingml/2006/table">
            <a:tbl>
              <a:tblPr/>
              <a:tblGrid>
                <a:gridCol w="922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50</a:t>
                      </a:r>
                      <a:endParaRPr kumimoji="0" lang="pl-PL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57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75533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 lat transformacji 1989 – 2019 </a:t>
            </a:r>
            <a:r>
              <a:rPr lang="pl-PL" altLang="pl-PL" sz="2500" b="1">
                <a:solidFill>
                  <a:srgbClr val="C00000"/>
                </a:solidFill>
                <a:latin typeface="Verdana" panose="020B0604030504040204" pitchFamily="34" charset="0"/>
              </a:rPr>
              <a:t>w AGH</a:t>
            </a:r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21" name="Prostokąt 2"/>
          <p:cNvSpPr>
            <a:spLocks noChangeArrowheads="1"/>
          </p:cNvSpPr>
          <p:nvPr/>
        </p:nvSpPr>
        <p:spPr bwMode="auto">
          <a:xfrm>
            <a:off x="292100" y="2570163"/>
            <a:ext cx="8936038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Aft>
                <a:spcPts val="2400"/>
              </a:spcAft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Najistotniejsze czynniki w kształceniu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b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inżynierów w AGH: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Kształcenie oparte na nauce 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(</a:t>
            </a:r>
            <a:r>
              <a:rPr lang="pl-PL" altLang="pl-PL" sz="18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research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pl-PL" altLang="pl-PL" sz="18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driven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r>
              <a:rPr lang="pl-PL" altLang="pl-PL" sz="1800" dirty="0" err="1" smtClean="0">
                <a:solidFill>
                  <a:srgbClr val="002060"/>
                </a:solidFill>
                <a:latin typeface="Verdana" panose="020B0604030504040204" pitchFamily="34" charset="0"/>
              </a:rPr>
              <a:t>education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)</a:t>
            </a: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b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(2015 - 640 projektów naukowych)</a:t>
            </a:r>
            <a:b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Nie można zapewnić wysokiej jakości kształcenia bez wysokiej jakości badań naukowych </a:t>
            </a:r>
          </a:p>
          <a:p>
            <a:pPr marL="342900" indent="-34290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>Współpraca z przemysłem </a:t>
            </a: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(2015 – 840 wspólnych projektów)</a:t>
            </a:r>
            <a: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  <a:t/>
            </a:r>
            <a:br>
              <a:rPr lang="pl-PL" altLang="pl-PL" dirty="0" smtClean="0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pl-PL" sz="18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Musimy zapewnić wysoką jakość i użyteczność wiedzy zdobytej w AGH </a:t>
            </a:r>
            <a:endParaRPr lang="pl-PL" altLang="pl-PL" dirty="0" smtClean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pic>
        <p:nvPicPr>
          <p:cNvPr id="8197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300" y="1978025"/>
            <a:ext cx="152241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75533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30 lat transformacji 1989 – 2019 </a:t>
            </a:r>
            <a:r>
              <a:rPr lang="pl-PL" altLang="pl-PL" sz="2500" b="1">
                <a:solidFill>
                  <a:srgbClr val="C00000"/>
                </a:solidFill>
                <a:latin typeface="Verdana" panose="020B0604030504040204" pitchFamily="34" charset="0"/>
              </a:rPr>
              <a:t>w AGH</a:t>
            </a:r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288925" y="1344613"/>
            <a:ext cx="9588500" cy="538162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/>
          <a:p>
            <a:pPr eaLnBrk="1" hangingPunct="1">
              <a:lnSpc>
                <a:spcPct val="80000"/>
              </a:lnSpc>
            </a:pPr>
            <a:endParaRPr lang="pl-PL" altLang="pl-PL" sz="700" smtClean="0">
              <a:solidFill>
                <a:srgbClr val="990033"/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152D59"/>
              </a:buClr>
              <a:buFontTx/>
              <a:buNone/>
            </a:pPr>
            <a:r>
              <a:rPr lang="pl-PL" altLang="pl-PL" sz="1800" smtClean="0">
                <a:solidFill>
                  <a:srgbClr val="990033"/>
                </a:solidFill>
                <a:latin typeface="Verdana" panose="020B0604030504040204" pitchFamily="34" charset="0"/>
              </a:rPr>
              <a:t>16 wydziałów, 57 kierunków studiów, 23 000 studentów, 175 000 absolwentów</a:t>
            </a:r>
          </a:p>
        </p:txBody>
      </p:sp>
      <p:pic>
        <p:nvPicPr>
          <p:cNvPr id="9221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1955800"/>
            <a:ext cx="3076575" cy="374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3"/>
          <p:cNvSpPr txBox="1">
            <a:spLocks noChangeArrowheads="1"/>
          </p:cNvSpPr>
          <p:nvPr/>
        </p:nvSpPr>
        <p:spPr bwMode="auto">
          <a:xfrm>
            <a:off x="4486275" y="2286000"/>
            <a:ext cx="39497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Inżynieria akustyczna 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Inżynieria Biomedyczna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Ceramika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Odlewnictwo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Geofizyka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Mechatronika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Fizyka medyczna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Górnictwo i geologia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Inżynieria naftowa i gazownicza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Energetyka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pl-PL" altLang="pl-PL" sz="1600">
                <a:solidFill>
                  <a:srgbClr val="152D59"/>
                </a:solidFill>
                <a:latin typeface="Verdana" panose="020B0604030504040204" pitchFamily="34" charset="0"/>
              </a:rPr>
              <a:t>…..</a:t>
            </a:r>
            <a:endParaRPr lang="pl-PL" altLang="pl-PL" sz="160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645025" y="1906588"/>
            <a:ext cx="3432175" cy="43338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/>
          <a:lstStyle/>
          <a:p>
            <a:pPr eaLnBrk="1" hangingPunct="1">
              <a:defRPr/>
            </a:pPr>
            <a:r>
              <a:rPr lang="pl-PL" altLang="pl-PL" sz="1800" u="sng" smtClean="0">
                <a:solidFill>
                  <a:srgbClr val="002060"/>
                </a:solidFill>
                <a:latin typeface="Verdana" panose="020B0604030504040204" pitchFamily="34" charset="0"/>
              </a:rPr>
              <a:t>Unikatowe kierunki studiów</a:t>
            </a:r>
          </a:p>
        </p:txBody>
      </p:sp>
      <p:sp>
        <p:nvSpPr>
          <p:cNvPr id="9224" name="Prostokąt 2"/>
          <p:cNvSpPr>
            <a:spLocks noChangeArrowheads="1"/>
          </p:cNvSpPr>
          <p:nvPr/>
        </p:nvSpPr>
        <p:spPr bwMode="auto">
          <a:xfrm>
            <a:off x="1092200" y="5821363"/>
            <a:ext cx="912971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pl-PL" altLang="pl-PL" sz="2800" b="1">
                <a:solidFill>
                  <a:srgbClr val="990033"/>
                </a:solidFill>
                <a:latin typeface="Verdana" panose="020B0604030504040204" pitchFamily="34" charset="0"/>
              </a:rPr>
              <a:t>Potrzeba otwartych zasobów edukacyjnych </a:t>
            </a:r>
            <a:br>
              <a:rPr lang="pl-PL" altLang="pl-PL" sz="2800" b="1">
                <a:solidFill>
                  <a:srgbClr val="990033"/>
                </a:solidFill>
                <a:latin typeface="Verdana" panose="020B0604030504040204" pitchFamily="34" charset="0"/>
              </a:rPr>
            </a:br>
            <a:r>
              <a:rPr lang="pl-PL" altLang="pl-PL" sz="2800" b="1">
                <a:solidFill>
                  <a:srgbClr val="990033"/>
                </a:solidFill>
                <a:latin typeface="Verdana" panose="020B0604030504040204" pitchFamily="34" charset="0"/>
              </a:rPr>
              <a:t>i wspomaganego przez IT nauczania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456406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Uwarunkowania prawne</a:t>
            </a:r>
          </a:p>
        </p:txBody>
      </p:sp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649288" y="2554288"/>
            <a:ext cx="9150350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pl-PL" altLang="pl-PL" b="1">
                <a:solidFill>
                  <a:srgbClr val="002060"/>
                </a:solidFill>
                <a:latin typeface="Verdana" panose="020B0604030504040204" pitchFamily="34" charset="0"/>
              </a:rPr>
              <a:t>Ustawa o szkolnictwie wyższym - 2014</a:t>
            </a:r>
            <a:endParaRPr lang="pl-PL" altLang="pl-PL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r>
              <a:rPr lang="pl-PL" altLang="pl-PL" sz="2000">
                <a:solidFill>
                  <a:srgbClr val="002060"/>
                </a:solidFill>
                <a:latin typeface="Verdana" panose="020B0604030504040204" pitchFamily="34" charset="0"/>
              </a:rPr>
              <a:t>kształcenia z wykorzystaniem nowoczesnych technologii, e-learningu</a:t>
            </a:r>
          </a:p>
          <a:p>
            <a:endParaRPr lang="pl-PL" altLang="pl-PL" sz="200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pl-PL" altLang="pl-PL" b="1">
                <a:solidFill>
                  <a:srgbClr val="002060"/>
                </a:solidFill>
                <a:latin typeface="Verdana" panose="020B0604030504040204" pitchFamily="34" charset="0"/>
              </a:rPr>
              <a:t>AGH wewnętrzne uregulowania</a:t>
            </a:r>
            <a:r>
              <a:rPr lang="pl-PL" altLang="ja-JP" b="1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br>
              <a:rPr lang="pl-PL" altLang="ja-JP" b="1">
                <a:solidFill>
                  <a:srgbClr val="002060"/>
                </a:solidFill>
                <a:latin typeface="Verdana" panose="020B0604030504040204" pitchFamily="34" charset="0"/>
              </a:rPr>
            </a:br>
            <a:r>
              <a:rPr lang="pl-PL" altLang="ja-JP" sz="2000">
                <a:solidFill>
                  <a:srgbClr val="002060"/>
                </a:solidFill>
                <a:latin typeface="Verdana" panose="020B0604030504040204" pitchFamily="34" charset="0"/>
              </a:rPr>
              <a:t>(zarządzenia Rektora 2012 i 2014)</a:t>
            </a:r>
          </a:p>
          <a:p>
            <a:endParaRPr lang="pl-PL" altLang="pl-PL" sz="200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pic>
        <p:nvPicPr>
          <p:cNvPr id="10245" name="Picture 5" descr="http://blog.taern.com/wp-content/uploads/2013/02/paragra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5263" y="56134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rostokąt 2">
            <a:hlinkClick r:id="rId2"/>
          </p:cNvPr>
          <p:cNvSpPr>
            <a:spLocks noChangeArrowheads="1"/>
          </p:cNvSpPr>
          <p:nvPr/>
        </p:nvSpPr>
        <p:spPr bwMode="auto">
          <a:xfrm>
            <a:off x="371475" y="70183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rIns="45720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/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539875" y="977900"/>
            <a:ext cx="470058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2500" b="1">
                <a:solidFill>
                  <a:srgbClr val="1F4E79"/>
                </a:solidFill>
                <a:latin typeface="Verdana" panose="020B0604030504040204" pitchFamily="34" charset="0"/>
              </a:rPr>
              <a:t>Strategia/dobre praktyki</a:t>
            </a: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560388" y="2495550"/>
            <a:ext cx="7962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pl-PL" altLang="pl-PL" sz="4000">
                <a:solidFill>
                  <a:srgbClr val="002060"/>
                </a:solidFill>
                <a:latin typeface="Verdana" panose="020B0604030504040204" pitchFamily="34" charset="0"/>
              </a:rPr>
              <a:t>OTWARTOŚĆ</a:t>
            </a:r>
          </a:p>
          <a:p>
            <a:r>
              <a:rPr lang="pl-PL" altLang="pl-PL" sz="3200">
                <a:solidFill>
                  <a:srgbClr val="002060"/>
                </a:solidFill>
                <a:latin typeface="Verdana" panose="020B0604030504040204" pitchFamily="34" charset="0"/>
              </a:rPr>
              <a:t>			STRATEGIA e-learningu </a:t>
            </a:r>
          </a:p>
        </p:txBody>
      </p:sp>
      <p:sp>
        <p:nvSpPr>
          <p:cNvPr id="11269" name="PoleTekstowe 1"/>
          <p:cNvSpPr txBox="1">
            <a:spLocks noChangeArrowheads="1"/>
          </p:cNvSpPr>
          <p:nvPr/>
        </p:nvSpPr>
        <p:spPr bwMode="auto">
          <a:xfrm>
            <a:off x="190500" y="4044950"/>
            <a:ext cx="87344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pl-PL" altLang="pl-PL">
                <a:solidFill>
                  <a:srgbClr val="002060"/>
                </a:solidFill>
                <a:latin typeface="Verdana" panose="020B0604030504040204" pitchFamily="34" charset="0"/>
              </a:rPr>
              <a:t> e-learning oparty o na Otwartych Zasobach (Moodle, RedMine, Mahara, OpenMeetings) </a:t>
            </a:r>
          </a:p>
          <a:p>
            <a:endParaRPr lang="pl-PL" altLang="pl-PL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>
                <a:solidFill>
                  <a:srgbClr val="002060"/>
                </a:solidFill>
                <a:latin typeface="Verdana" panose="020B0604030504040204" pitchFamily="34" charset="0"/>
              </a:rPr>
              <a:t> Otwarte repozytoria</a:t>
            </a:r>
          </a:p>
          <a:p>
            <a:endParaRPr lang="pl-PL" altLang="pl-PL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pic>
        <p:nvPicPr>
          <p:cNvPr id="11270" name="Picture 6" descr="http://smallbusiness.chron.com/DM-Resize/photos.demandstudios.com/216/151/fotolia_1598697_XS.jpg?w=650&amp;h=406&amp;keep_ratio=1&amp;web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5821363"/>
            <a:ext cx="23018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Blank 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cs typeface="Arial" panose="020B0604020202020204" pitchFamily="34" charset="0"/>
            <a:sym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20" rIns="4572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cs typeface="Arial" panose="020B0604020202020204" pitchFamily="34" charset="0"/>
            <a:sym typeface="Arial" panose="020B0604020202020204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403</Words>
  <Application>Microsoft Office PowerPoint</Application>
  <PresentationFormat>Niestandardowy</PresentationFormat>
  <Paragraphs>117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1" baseType="lpstr">
      <vt:lpstr>Arial</vt:lpstr>
      <vt:lpstr>Helvetica Neue</vt:lpstr>
      <vt:lpstr>FagoNoBoldCE-Caps</vt:lpstr>
      <vt:lpstr>Verdana</vt:lpstr>
      <vt:lpstr>Calibri</vt:lpstr>
      <vt:lpstr>Helvetica Neue Light</vt:lpstr>
      <vt:lpstr>MS PGothic</vt:lpstr>
      <vt:lpstr>Blank Presentation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Unikatowe kierunki studiów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zkakol</dc:creator>
  <cp:lastModifiedBy>AGH_01</cp:lastModifiedBy>
  <cp:revision>49</cp:revision>
  <dcterms:modified xsi:type="dcterms:W3CDTF">2020-04-28T11:25:03Z</dcterms:modified>
</cp:coreProperties>
</file>