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7"/>
  </p:notesMasterIdLst>
  <p:handoutMasterIdLst>
    <p:handoutMasterId r:id="rId28"/>
  </p:handoutMasterIdLst>
  <p:sldIdLst>
    <p:sldId id="257" r:id="rId2"/>
    <p:sldId id="258" r:id="rId3"/>
    <p:sldId id="259" r:id="rId4"/>
    <p:sldId id="261" r:id="rId5"/>
    <p:sldId id="260" r:id="rId6"/>
    <p:sldId id="275" r:id="rId7"/>
    <p:sldId id="262" r:id="rId8"/>
    <p:sldId id="281" r:id="rId9"/>
    <p:sldId id="276" r:id="rId10"/>
    <p:sldId id="282" r:id="rId11"/>
    <p:sldId id="277" r:id="rId12"/>
    <p:sldId id="263" r:id="rId13"/>
    <p:sldId id="279" r:id="rId14"/>
    <p:sldId id="280" r:id="rId15"/>
    <p:sldId id="265" r:id="rId16"/>
    <p:sldId id="264" r:id="rId17"/>
    <p:sldId id="267" r:id="rId18"/>
    <p:sldId id="266" r:id="rId19"/>
    <p:sldId id="283" r:id="rId20"/>
    <p:sldId id="284" r:id="rId21"/>
    <p:sldId id="285" r:id="rId22"/>
    <p:sldId id="286" r:id="rId23"/>
    <p:sldId id="287" r:id="rId24"/>
    <p:sldId id="288" r:id="rId25"/>
    <p:sldId id="274" r:id="rId26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6633"/>
    <a:srgbClr val="339933"/>
    <a:srgbClr val="FFFFCC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/>
    <p:restoredTop sz="94666"/>
  </p:normalViewPr>
  <p:slideViewPr>
    <p:cSldViewPr snapToGrid="0">
      <p:cViewPr varScale="1">
        <p:scale>
          <a:sx n="111" d="100"/>
          <a:sy n="111" d="100"/>
        </p:scale>
        <p:origin x="51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36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36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19BA0669-621C-4E23-A506-D7763DAED407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9117094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37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137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37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AE18026-35CE-4529-9F2A-9B060A2E3D34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5885659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035A599B-26D1-4D7D-A238-1D482EB0D5AF}" type="slidenum">
              <a:rPr lang="pl-PL" altLang="pl-PL" sz="1200">
                <a:latin typeface="Arial" panose="020B0604020202020204" pitchFamily="34" charset="0"/>
              </a:rPr>
              <a:pPr eaLnBrk="1" hangingPunct="1"/>
              <a:t>1</a:t>
            </a:fld>
            <a:endParaRPr lang="pl-PL" altLang="pl-PL" sz="1200">
              <a:latin typeface="Arial" panose="020B0604020202020204" pitchFamily="3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l-PL" altLang="pl-PL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7499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266004D2-EDA9-490D-8A14-A4372F07FB8A}" type="slidenum">
              <a:rPr lang="pl-PL" altLang="pl-PL" sz="1200">
                <a:latin typeface="Arial" panose="020B0604020202020204" pitchFamily="34" charset="0"/>
              </a:rPr>
              <a:pPr eaLnBrk="1" hangingPunct="1"/>
              <a:t>10</a:t>
            </a:fld>
            <a:endParaRPr lang="pl-PL" altLang="pl-PL" sz="1200">
              <a:latin typeface="Arial" panose="020B0604020202020204" pitchFamily="34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l-PL" altLang="pl-PL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8094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8EAF9D09-4CB7-40FD-8DFB-978950984426}" type="slidenum">
              <a:rPr lang="pl-PL" altLang="pl-PL" sz="1200">
                <a:latin typeface="Arial" panose="020B0604020202020204" pitchFamily="34" charset="0"/>
              </a:rPr>
              <a:pPr eaLnBrk="1" hangingPunct="1"/>
              <a:t>11</a:t>
            </a:fld>
            <a:endParaRPr lang="pl-PL" altLang="pl-PL" sz="1200">
              <a:latin typeface="Arial" panose="020B0604020202020204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l-PL" altLang="pl-PL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6451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FB27D0DB-6887-409F-A1A3-24D78F68C5A8}" type="slidenum">
              <a:rPr lang="pl-PL" altLang="pl-PL" sz="1200">
                <a:latin typeface="Arial" panose="020B0604020202020204" pitchFamily="34" charset="0"/>
              </a:rPr>
              <a:pPr eaLnBrk="1" hangingPunct="1"/>
              <a:t>12</a:t>
            </a:fld>
            <a:endParaRPr lang="pl-PL" altLang="pl-PL" sz="1200">
              <a:latin typeface="Arial" panose="020B0604020202020204" pitchFamily="34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l-PL" altLang="pl-PL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0891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D5EF5187-845A-4649-9B3C-558D111B5F08}" type="slidenum">
              <a:rPr lang="pl-PL" altLang="pl-PL" sz="1200">
                <a:latin typeface="Arial" panose="020B0604020202020204" pitchFamily="34" charset="0"/>
              </a:rPr>
              <a:pPr eaLnBrk="1" hangingPunct="1"/>
              <a:t>13</a:t>
            </a:fld>
            <a:endParaRPr lang="pl-PL" altLang="pl-PL" sz="1200">
              <a:latin typeface="Arial" panose="020B0604020202020204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l-PL" altLang="pl-PL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0343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3C139641-E8D3-4A67-9015-39E8DEDBA958}" type="slidenum">
              <a:rPr lang="pl-PL" altLang="pl-PL" sz="1200">
                <a:latin typeface="Arial" panose="020B0604020202020204" pitchFamily="34" charset="0"/>
              </a:rPr>
              <a:pPr eaLnBrk="1" hangingPunct="1"/>
              <a:t>14</a:t>
            </a:fld>
            <a:endParaRPr lang="pl-PL" altLang="pl-PL" sz="1200">
              <a:latin typeface="Arial" panose="020B0604020202020204" pitchFamily="34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l-PL" altLang="pl-PL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1985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05B23CA0-0A9A-4503-A277-71CAE3F93498}" type="slidenum">
              <a:rPr lang="pl-PL" altLang="pl-PL" sz="1200">
                <a:latin typeface="Arial" panose="020B0604020202020204" pitchFamily="34" charset="0"/>
              </a:rPr>
              <a:pPr eaLnBrk="1" hangingPunct="1"/>
              <a:t>15</a:t>
            </a:fld>
            <a:endParaRPr lang="pl-PL" altLang="pl-PL" sz="1200">
              <a:latin typeface="Arial" panose="020B0604020202020204" pitchFamily="34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l-PL" altLang="pl-PL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2821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D7F767BF-6F93-487F-8B8F-5C6965BE5BEB}" type="slidenum">
              <a:rPr lang="pl-PL" altLang="pl-PL" sz="1200">
                <a:latin typeface="Arial" panose="020B0604020202020204" pitchFamily="34" charset="0"/>
              </a:rPr>
              <a:pPr eaLnBrk="1" hangingPunct="1"/>
              <a:t>16</a:t>
            </a:fld>
            <a:endParaRPr lang="pl-PL" altLang="pl-PL" sz="1200">
              <a:latin typeface="Arial" panose="020B0604020202020204" pitchFamily="34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l-PL" altLang="pl-PL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8699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5F6B3A3C-25FD-4560-9972-E701EB60C946}" type="slidenum">
              <a:rPr lang="pl-PL" altLang="pl-PL" sz="1200">
                <a:latin typeface="Arial" panose="020B0604020202020204" pitchFamily="34" charset="0"/>
              </a:rPr>
              <a:pPr eaLnBrk="1" hangingPunct="1"/>
              <a:t>17</a:t>
            </a:fld>
            <a:endParaRPr lang="pl-PL" altLang="pl-PL" sz="1200">
              <a:latin typeface="Arial" panose="020B0604020202020204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l-PL" altLang="pl-PL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2881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7CB1C737-7ACC-4BC6-B7FC-C26ECBF76E55}" type="slidenum">
              <a:rPr lang="pl-PL" altLang="pl-PL" sz="1200">
                <a:latin typeface="Arial" panose="020B0604020202020204" pitchFamily="34" charset="0"/>
              </a:rPr>
              <a:pPr eaLnBrk="1" hangingPunct="1"/>
              <a:t>18</a:t>
            </a:fld>
            <a:endParaRPr lang="pl-PL" altLang="pl-PL" sz="1200">
              <a:latin typeface="Arial" panose="020B0604020202020204" pitchFamily="34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l-PL" altLang="pl-PL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6434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D8DE21-D8D9-49E3-9EF5-9A53A981749B}" type="slidenum">
              <a:rPr lang="pl-PL" altLang="pl-PL"/>
              <a:pPr/>
              <a:t>19</a:t>
            </a:fld>
            <a:endParaRPr lang="pl-PL" altLang="pl-PL"/>
          </a:p>
        </p:txBody>
      </p:sp>
      <p:sp>
        <p:nvSpPr>
          <p:cNvPr id="1402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197209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E3BFAAA9-CB02-4013-88BF-026ED5E84749}" type="slidenum">
              <a:rPr lang="pl-PL" altLang="pl-PL" sz="1200">
                <a:latin typeface="Arial" panose="020B0604020202020204" pitchFamily="34" charset="0"/>
              </a:rPr>
              <a:pPr eaLnBrk="1" hangingPunct="1"/>
              <a:t>2</a:t>
            </a:fld>
            <a:endParaRPr lang="pl-PL" altLang="pl-PL" sz="1200">
              <a:latin typeface="Arial" panose="020B0604020202020204" pitchFamily="34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l-PL" altLang="pl-PL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9751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54E23E-9453-4CEF-95E1-53E4372D9D15}" type="slidenum">
              <a:rPr lang="pl-PL" altLang="pl-PL"/>
              <a:pPr/>
              <a:t>20</a:t>
            </a:fld>
            <a:endParaRPr lang="pl-PL" altLang="pl-PL"/>
          </a:p>
        </p:txBody>
      </p:sp>
      <p:sp>
        <p:nvSpPr>
          <p:cNvPr id="193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1526909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7F37E-FFBE-4293-9120-3FA01A7E29CB}" type="slidenum">
              <a:rPr lang="pl-PL" altLang="pl-PL"/>
              <a:pPr/>
              <a:t>21</a:t>
            </a:fld>
            <a:endParaRPr lang="pl-PL" altLang="pl-PL"/>
          </a:p>
        </p:txBody>
      </p:sp>
      <p:sp>
        <p:nvSpPr>
          <p:cNvPr id="195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0738177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E7DBBE-BFB5-4BB3-8086-5B07869E4F7E}" type="slidenum">
              <a:rPr lang="pl-PL" altLang="pl-PL"/>
              <a:pPr/>
              <a:t>22</a:t>
            </a:fld>
            <a:endParaRPr lang="pl-PL" altLang="pl-PL"/>
          </a:p>
        </p:txBody>
      </p:sp>
      <p:sp>
        <p:nvSpPr>
          <p:cNvPr id="1996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9118118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16A813-67D2-46C3-8C83-BA92D3F9760E}" type="slidenum">
              <a:rPr lang="pl-PL" altLang="pl-PL"/>
              <a:pPr/>
              <a:t>23</a:t>
            </a:fld>
            <a:endParaRPr lang="pl-PL" altLang="pl-PL"/>
          </a:p>
        </p:txBody>
      </p:sp>
      <p:sp>
        <p:nvSpPr>
          <p:cNvPr id="2017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137434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DBAE75-5499-4E44-BD56-156F5F2F638E}" type="slidenum">
              <a:rPr lang="pl-PL" altLang="pl-PL"/>
              <a:pPr/>
              <a:t>24</a:t>
            </a:fld>
            <a:endParaRPr lang="pl-PL" altLang="pl-PL"/>
          </a:p>
        </p:txBody>
      </p:sp>
      <p:sp>
        <p:nvSpPr>
          <p:cNvPr id="1976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4167707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E7511F69-72AE-4006-A2B7-AC48F857EDA8}" type="slidenum">
              <a:rPr lang="pl-PL" altLang="pl-PL" sz="1200">
                <a:latin typeface="Arial" panose="020B0604020202020204" pitchFamily="34" charset="0"/>
              </a:rPr>
              <a:pPr eaLnBrk="1" hangingPunct="1"/>
              <a:t>25</a:t>
            </a:fld>
            <a:endParaRPr lang="pl-PL" altLang="pl-PL" sz="1200">
              <a:latin typeface="Arial" panose="020B0604020202020204" pitchFamily="34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l-PL" altLang="pl-PL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100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C8E9262D-C5CF-4EA4-A605-C5E68F4D76F4}" type="slidenum">
              <a:rPr lang="pl-PL" altLang="pl-PL" sz="1200">
                <a:latin typeface="Arial" panose="020B0604020202020204" pitchFamily="34" charset="0"/>
              </a:rPr>
              <a:pPr eaLnBrk="1" hangingPunct="1"/>
              <a:t>3</a:t>
            </a:fld>
            <a:endParaRPr lang="pl-PL" altLang="pl-PL" sz="1200">
              <a:latin typeface="Arial" panose="020B0604020202020204" pitchFamily="34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l-PL" altLang="pl-PL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994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E870D5A1-6794-4501-BD3A-0DD02E5107D2}" type="slidenum">
              <a:rPr lang="pl-PL" altLang="pl-PL" sz="1200">
                <a:latin typeface="Arial" panose="020B0604020202020204" pitchFamily="34" charset="0"/>
              </a:rPr>
              <a:pPr eaLnBrk="1" hangingPunct="1"/>
              <a:t>4</a:t>
            </a:fld>
            <a:endParaRPr lang="pl-PL" altLang="pl-PL" sz="1200">
              <a:latin typeface="Arial" panose="020B0604020202020204" pitchFamily="34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l-PL" altLang="pl-PL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171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5F3E0EC3-3536-41FC-8DB2-B91B5BD7484B}" type="slidenum">
              <a:rPr lang="pl-PL" altLang="pl-PL" sz="1200">
                <a:latin typeface="Arial" panose="020B0604020202020204" pitchFamily="34" charset="0"/>
              </a:rPr>
              <a:pPr eaLnBrk="1" hangingPunct="1"/>
              <a:t>5</a:t>
            </a:fld>
            <a:endParaRPr lang="pl-PL" altLang="pl-PL" sz="1200">
              <a:latin typeface="Arial" panose="020B0604020202020204" pitchFamily="34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l-PL" altLang="pl-PL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32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F43DCB37-4F2E-4F04-8166-FA67D152C53A}" type="slidenum">
              <a:rPr lang="pl-PL" altLang="pl-PL" sz="1200">
                <a:latin typeface="Arial" panose="020B0604020202020204" pitchFamily="34" charset="0"/>
              </a:rPr>
              <a:pPr eaLnBrk="1" hangingPunct="1"/>
              <a:t>6</a:t>
            </a:fld>
            <a:endParaRPr lang="pl-PL" altLang="pl-PL" sz="1200">
              <a:latin typeface="Arial" panose="020B0604020202020204" pitchFamily="34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l-PL" altLang="pl-PL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9878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B4DD0505-7464-43AA-AF7C-1C5DFE47D507}" type="slidenum">
              <a:rPr lang="pl-PL" altLang="pl-PL" sz="1200">
                <a:latin typeface="Arial" panose="020B0604020202020204" pitchFamily="34" charset="0"/>
              </a:rPr>
              <a:pPr eaLnBrk="1" hangingPunct="1"/>
              <a:t>7</a:t>
            </a:fld>
            <a:endParaRPr lang="pl-PL" altLang="pl-PL" sz="1200">
              <a:latin typeface="Arial" panose="020B0604020202020204" pitchFamily="34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l-PL" altLang="pl-PL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443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B4DD0505-7464-43AA-AF7C-1C5DFE47D507}" type="slidenum">
              <a:rPr lang="pl-PL" altLang="pl-PL" sz="1200">
                <a:latin typeface="Arial" panose="020B0604020202020204" pitchFamily="34" charset="0"/>
              </a:rPr>
              <a:pPr eaLnBrk="1" hangingPunct="1"/>
              <a:t>8</a:t>
            </a:fld>
            <a:endParaRPr lang="pl-PL" altLang="pl-PL" sz="1200">
              <a:latin typeface="Arial" panose="020B0604020202020204" pitchFamily="34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l-PL" altLang="pl-PL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1471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266004D2-EDA9-490D-8A14-A4372F07FB8A}" type="slidenum">
              <a:rPr lang="pl-PL" altLang="pl-PL" sz="1200">
                <a:latin typeface="Arial" panose="020B0604020202020204" pitchFamily="34" charset="0"/>
              </a:rPr>
              <a:pPr eaLnBrk="1" hangingPunct="1"/>
              <a:t>9</a:t>
            </a:fld>
            <a:endParaRPr lang="pl-PL" altLang="pl-PL" sz="1200">
              <a:latin typeface="Arial" panose="020B0604020202020204" pitchFamily="34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l-PL" altLang="pl-PL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176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endParaRPr lang="pl-PL" altLang="pl-PL" sz="2400">
                <a:latin typeface="Times New Roman" panose="02020603050405020304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/>
                <a:endParaRPr lang="pl-PL" altLang="pl-PL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/>
                <a:endParaRPr lang="pl-PL" altLang="pl-PL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/>
                <a:endParaRPr lang="pl-PL" altLang="pl-PL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/>
                <a:endParaRPr lang="pl-PL" altLang="pl-PL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/>
                <a:endParaRPr lang="pl-PL" altLang="pl-PL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/>
                <a:endParaRPr lang="pl-PL" altLang="pl-PL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/>
                <a:endParaRPr lang="pl-PL" altLang="pl-PL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/>
                <a:endParaRPr lang="pl-PL" altLang="pl-PL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/>
                <a:endParaRPr lang="pl-PL" altLang="pl-PL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/>
                <a:endParaRPr lang="pl-PL" altLang="pl-PL" sz="240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13518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pl-PL" noProof="0" smtClean="0"/>
              <a:t>Kliknij, aby edytować styl wzorca tytułu</a:t>
            </a:r>
          </a:p>
        </p:txBody>
      </p:sp>
      <p:sp>
        <p:nvSpPr>
          <p:cNvPr id="13518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pl-PL" noProof="0" smtClean="0"/>
              <a:t>Kliknij, aby edytować styl wzorca podtytułu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774413-7119-4B94-8D7F-7774C81D761A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547351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58324A-6A4B-4B89-9428-FB0F2762CFE2}" type="slidenum">
              <a:rPr lang="pl-PL" altLang="pl-PL"/>
              <a:pPr/>
              <a:t>‹#›</a:t>
            </a:fld>
            <a:endParaRPr lang="pl-PL" alt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3010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469A3E-BAC1-4457-95B6-98903D50D415}" type="slidenum">
              <a:rPr lang="pl-PL" altLang="pl-PL"/>
              <a:pPr/>
              <a:t>‹#›</a:t>
            </a:fld>
            <a:endParaRPr lang="pl-PL" alt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7522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074624-28AA-4DC3-92F2-9FBF8AFE21B9}" type="slidenum">
              <a:rPr lang="pl-PL" altLang="pl-PL"/>
              <a:pPr/>
              <a:t>‹#›</a:t>
            </a:fld>
            <a:endParaRPr lang="pl-PL" alt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72461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1944BA-F392-473F-ADF8-55DF5C37CF19}" type="slidenum">
              <a:rPr lang="pl-PL" altLang="pl-PL"/>
              <a:pPr/>
              <a:t>‹#›</a:t>
            </a:fld>
            <a:endParaRPr lang="pl-PL" alt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46310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5DE1C0-707E-483E-9DE2-F05EBCA9CC43}" type="slidenum">
              <a:rPr lang="pl-PL" altLang="pl-PL"/>
              <a:pPr/>
              <a:t>‹#›</a:t>
            </a:fld>
            <a:endParaRPr lang="pl-PL" altLang="pl-PL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85638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2D54C2-15C7-477A-8710-B866C0876CDF}" type="slidenum">
              <a:rPr lang="pl-PL" altLang="pl-PL"/>
              <a:pPr/>
              <a:t>‹#›</a:t>
            </a:fld>
            <a:endParaRPr lang="pl-PL" altLang="pl-PL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3462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547B20-1984-45AA-B1EB-FA2B7A2008D6}" type="slidenum">
              <a:rPr lang="pl-PL" altLang="pl-PL"/>
              <a:pPr/>
              <a:t>‹#›</a:t>
            </a:fld>
            <a:endParaRPr lang="pl-PL" altLang="pl-PL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333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0640AF-16F0-4B49-83C9-18FDDA22B7C3}" type="slidenum">
              <a:rPr lang="pl-PL" altLang="pl-PL"/>
              <a:pPr/>
              <a:t>‹#›</a:t>
            </a:fld>
            <a:endParaRPr lang="pl-PL" altLang="pl-PL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1045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3F6735-9F78-4FD6-8B63-E45073E2D377}" type="slidenum">
              <a:rPr lang="pl-PL" altLang="pl-PL"/>
              <a:pPr/>
              <a:t>‹#›</a:t>
            </a:fld>
            <a:endParaRPr lang="pl-PL" altLang="pl-PL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5969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7F60F7-B86D-43AA-AE21-085C3B5AB211}" type="slidenum">
              <a:rPr lang="pl-PL" altLang="pl-PL"/>
              <a:pPr/>
              <a:t>‹#›</a:t>
            </a:fld>
            <a:endParaRPr lang="pl-PL" altLang="pl-PL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9687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anose="020B0A04020102020204" pitchFamily="34" charset="0"/>
              </a:defRPr>
            </a:lvl1pPr>
          </a:lstStyle>
          <a:p>
            <a:fld id="{9D32A9F0-4634-4945-8B88-991CA81E8927}" type="slidenum">
              <a:rPr lang="pl-PL" altLang="pl-PL"/>
              <a:pPr/>
              <a:t>‹#›</a:t>
            </a:fld>
            <a:endParaRPr lang="pl-PL" altLang="pl-PL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endParaRPr lang="pl-PL" altLang="pl-PL" sz="2400">
                <a:latin typeface="Times New Roman" panose="02020603050405020304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 sz="2400">
                <a:latin typeface="Times New Roman" panose="02020603050405020304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 sz="1800">
                <a:solidFill>
                  <a:schemeClr val="hlin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 sz="1800">
                <a:solidFill>
                  <a:schemeClr val="hlin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 sz="1800">
                <a:solidFill>
                  <a:schemeClr val="accent2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 sz="1800">
                <a:solidFill>
                  <a:schemeClr val="hlin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 sz="2400">
                <a:latin typeface="Times New Roman" panose="02020603050405020304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 sz="1800">
                <a:solidFill>
                  <a:schemeClr val="accent2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 sz="1800">
                <a:solidFill>
                  <a:schemeClr val="accent2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 wzorca tytułu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13416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3078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/>
            </a:p>
          </p:txBody>
        </p:sp>
        <p:sp>
          <p:nvSpPr>
            <p:cNvPr id="3079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1000"/>
              <a:t>Wydział Fizyki i Informatyki Stosowanej</a:t>
            </a: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1"/>
                </a:solidFill>
              </a:rPr>
              <a:t>Algorytmy i struktury danych</a:t>
            </a:r>
          </a:p>
        </p:txBody>
      </p:sp>
      <p:sp>
        <p:nvSpPr>
          <p:cNvPr id="3077" name="Text Box 44"/>
          <p:cNvSpPr txBox="1">
            <a:spLocks noChangeArrowheads="1"/>
          </p:cNvSpPr>
          <p:nvPr/>
        </p:nvSpPr>
        <p:spPr bwMode="auto">
          <a:xfrm>
            <a:off x="957263" y="2092325"/>
            <a:ext cx="69659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pl-PL" altLang="pl-PL" sz="4800" b="1" dirty="0">
                <a:solidFill>
                  <a:schemeClr val="bg2"/>
                </a:solidFill>
              </a:rPr>
              <a:t>Algorytmy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10247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/>
            </a:p>
          </p:txBody>
        </p:sp>
        <p:sp>
          <p:nvSpPr>
            <p:cNvPr id="10248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1000"/>
              <a:t>Wydział Fizyki i Informatyki Stosowanej</a:t>
            </a:r>
          </a:p>
        </p:txBody>
      </p:sp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1"/>
                </a:solidFill>
              </a:rPr>
              <a:t>Problem plecakowy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93160" y="1980651"/>
            <a:ext cx="7806282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pl-PL" altLang="pl-PL" sz="2400" dirty="0">
                <a:solidFill>
                  <a:srgbClr val="FF0000"/>
                </a:solidFill>
              </a:rPr>
              <a:t>Pytanie</a:t>
            </a:r>
            <a:r>
              <a:rPr lang="pl-PL" altLang="pl-PL" sz="2400" dirty="0">
                <a:solidFill>
                  <a:schemeClr val="bg2"/>
                </a:solidFill>
              </a:rPr>
              <a:t>: czy istnieje podzbiór zbioru A, taki że: 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pl-PL" altLang="pl-PL" sz="2400" dirty="0">
                <a:solidFill>
                  <a:schemeClr val="bg2"/>
                </a:solidFill>
              </a:rPr>
              <a:t>   Suma rozmiarów elementów </a:t>
            </a:r>
            <a:r>
              <a:rPr lang="pl-PL" altLang="pl-PL" sz="2400" dirty="0" err="1">
                <a:solidFill>
                  <a:schemeClr val="bg2"/>
                </a:solidFill>
              </a:rPr>
              <a:t>a</a:t>
            </a:r>
            <a:r>
              <a:rPr lang="pl-PL" altLang="pl-PL" sz="2400" baseline="-25000" dirty="0" err="1">
                <a:solidFill>
                  <a:schemeClr val="bg2"/>
                </a:solidFill>
              </a:rPr>
              <a:t>i</a:t>
            </a:r>
            <a:r>
              <a:rPr lang="pl-PL" altLang="pl-PL" sz="2400" dirty="0">
                <a:solidFill>
                  <a:schemeClr val="bg2"/>
                </a:solidFill>
              </a:rPr>
              <a:t> nie przekracza b </a:t>
            </a:r>
            <a:br>
              <a:rPr lang="pl-PL" altLang="pl-PL" sz="2400" dirty="0">
                <a:solidFill>
                  <a:schemeClr val="bg2"/>
                </a:solidFill>
              </a:rPr>
            </a:br>
            <a:r>
              <a:rPr lang="pl-PL" altLang="pl-PL" sz="2400" dirty="0">
                <a:solidFill>
                  <a:schemeClr val="bg2"/>
                </a:solidFill>
              </a:rPr>
              <a:t>    (wszystkie przedmioty mieszczą się w plecaku) 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pl-PL" altLang="pl-PL" sz="2400" dirty="0">
                <a:solidFill>
                  <a:schemeClr val="bg2"/>
                </a:solidFill>
              </a:rPr>
              <a:t>   Suma wartości elementów </a:t>
            </a:r>
            <a:r>
              <a:rPr lang="pl-PL" altLang="pl-PL" sz="2400" dirty="0" err="1">
                <a:solidFill>
                  <a:schemeClr val="bg2"/>
                </a:solidFill>
              </a:rPr>
              <a:t>a</a:t>
            </a:r>
            <a:r>
              <a:rPr lang="pl-PL" altLang="pl-PL" sz="2400" baseline="-25000" dirty="0" err="1">
                <a:solidFill>
                  <a:schemeClr val="bg2"/>
                </a:solidFill>
              </a:rPr>
              <a:t>i</a:t>
            </a:r>
            <a:r>
              <a:rPr lang="pl-PL" altLang="pl-PL" sz="2400" dirty="0">
                <a:solidFill>
                  <a:schemeClr val="bg2"/>
                </a:solidFill>
              </a:rPr>
              <a:t> jest niemniejsza od y?</a:t>
            </a:r>
            <a:endParaRPr lang="pl-PL" altLang="pl-PL" sz="2400" dirty="0"/>
          </a:p>
        </p:txBody>
      </p:sp>
    </p:spTree>
    <p:extLst>
      <p:ext uri="{BB962C8B-B14F-4D97-AF65-F5344CB8AC3E}">
        <p14:creationId xmlns:p14="http://schemas.microsoft.com/office/powerpoint/2010/main" val="35487501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11271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/>
            </a:p>
          </p:txBody>
        </p:sp>
        <p:sp>
          <p:nvSpPr>
            <p:cNvPr id="11272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1000"/>
              <a:t>Wydział Fizyki i Informatyki Stosowanej</a:t>
            </a:r>
          </a:p>
        </p:txBody>
      </p:sp>
      <p:sp>
        <p:nvSpPr>
          <p:cNvPr id="11268" name="Rectangle 7"/>
          <p:cNvSpPr>
            <a:spLocks noChangeArrowheads="1"/>
          </p:cNvSpPr>
          <p:nvPr/>
        </p:nvSpPr>
        <p:spPr bwMode="auto">
          <a:xfrm>
            <a:off x="255588" y="833438"/>
            <a:ext cx="8656637" cy="255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2000">
                <a:solidFill>
                  <a:srgbClr val="FF0000"/>
                </a:solidFill>
              </a:rPr>
              <a:t>Przykład</a:t>
            </a:r>
            <a:br>
              <a:rPr lang="pl-PL" altLang="pl-PL" sz="2000">
                <a:solidFill>
                  <a:srgbClr val="FF0000"/>
                </a:solidFill>
              </a:rPr>
            </a:br>
            <a:r>
              <a:rPr lang="pl-PL" altLang="pl-PL" sz="2000">
                <a:solidFill>
                  <a:schemeClr val="bg2"/>
                </a:solidFill>
              </a:rPr>
              <a:t>Instancja : zbiór A składa się z 5 elementów o rozmiarach s1=5,s2=3,s3=2,s4=4,s5=3 i wartościach w1=3,w2=4,w3=2,w4=6,w5=1 </a:t>
            </a:r>
          </a:p>
          <a:p>
            <a:pPr eaLnBrk="1" hangingPunct="1"/>
            <a:r>
              <a:rPr lang="pl-PL" altLang="pl-PL" sz="2000">
                <a:solidFill>
                  <a:schemeClr val="bg2"/>
                </a:solidFill>
              </a:rPr>
              <a:t>oraz pojemność b=10 i stała y=12. Czy można dobrać tak elementy, by suma była niewiększa od pojemności plecaka, a łączna wartość niemniejsza od 12?</a:t>
            </a:r>
          </a:p>
          <a:p>
            <a:pPr eaLnBrk="1" hangingPunct="1"/>
            <a:r>
              <a:rPr lang="pl-PL" altLang="pl-PL" sz="2000">
                <a:solidFill>
                  <a:schemeClr val="bg2"/>
                </a:solidFill>
              </a:rPr>
              <a:t> </a:t>
            </a:r>
            <a:br>
              <a:rPr lang="pl-PL" altLang="pl-PL" sz="2000">
                <a:solidFill>
                  <a:schemeClr val="bg2"/>
                </a:solidFill>
              </a:rPr>
            </a:br>
            <a:r>
              <a:rPr lang="pl-PL" altLang="pl-PL" sz="2000">
                <a:solidFill>
                  <a:schemeClr val="bg2"/>
                </a:solidFill>
              </a:rPr>
              <a:t>Odpowiedź: tak.</a:t>
            </a:r>
          </a:p>
        </p:txBody>
      </p:sp>
      <p:sp>
        <p:nvSpPr>
          <p:cNvPr id="11269" name="Text Box 8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1"/>
                </a:solidFill>
              </a:rPr>
              <a:t>Problem plecakowy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55588" y="3994150"/>
            <a:ext cx="8656637" cy="224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2000" dirty="0">
                <a:solidFill>
                  <a:srgbClr val="FF0000"/>
                </a:solidFill>
              </a:rPr>
              <a:t>Problem plecakowy (optymalizacyjnie).</a:t>
            </a:r>
            <a:br>
              <a:rPr lang="pl-PL" altLang="pl-PL" sz="2000" dirty="0">
                <a:solidFill>
                  <a:srgbClr val="FF0000"/>
                </a:solidFill>
              </a:rPr>
            </a:br>
            <a:r>
              <a:rPr lang="pl-PL" altLang="pl-PL" sz="2000" dirty="0">
                <a:solidFill>
                  <a:schemeClr val="bg2"/>
                </a:solidFill>
              </a:rPr>
              <a:t>Parametry: skończony zbiór elementów A={a1...a5}, z których każdy ma określoną rozmiar s(</a:t>
            </a:r>
            <a:r>
              <a:rPr lang="pl-PL" altLang="pl-PL" sz="2000" dirty="0" err="1">
                <a:solidFill>
                  <a:schemeClr val="bg2"/>
                </a:solidFill>
              </a:rPr>
              <a:t>a</a:t>
            </a:r>
            <a:r>
              <a:rPr lang="pl-PL" altLang="pl-PL" sz="2000" baseline="-25000" dirty="0" err="1">
                <a:solidFill>
                  <a:schemeClr val="bg2"/>
                </a:solidFill>
              </a:rPr>
              <a:t>i</a:t>
            </a:r>
            <a:r>
              <a:rPr lang="pl-PL" altLang="pl-PL" sz="2000" dirty="0">
                <a:solidFill>
                  <a:schemeClr val="bg2"/>
                </a:solidFill>
              </a:rPr>
              <a:t>) i wartość w(</a:t>
            </a:r>
            <a:r>
              <a:rPr lang="pl-PL" altLang="pl-PL" sz="2000" dirty="0" err="1">
                <a:solidFill>
                  <a:schemeClr val="bg2"/>
                </a:solidFill>
              </a:rPr>
              <a:t>a</a:t>
            </a:r>
            <a:r>
              <a:rPr lang="pl-PL" altLang="pl-PL" sz="2000" baseline="-25000" dirty="0" err="1">
                <a:solidFill>
                  <a:schemeClr val="bg2"/>
                </a:solidFill>
              </a:rPr>
              <a:t>i</a:t>
            </a:r>
            <a:r>
              <a:rPr lang="pl-PL" altLang="pl-PL" sz="2000" dirty="0">
                <a:solidFill>
                  <a:schemeClr val="bg2"/>
                </a:solidFill>
              </a:rPr>
              <a:t>), a także pojemność plecaka b=10.</a:t>
            </a:r>
            <a:br>
              <a:rPr lang="pl-PL" altLang="pl-PL" sz="2000" dirty="0">
                <a:solidFill>
                  <a:schemeClr val="bg2"/>
                </a:solidFill>
              </a:rPr>
            </a:br>
            <a:r>
              <a:rPr lang="pl-PL" altLang="pl-PL" sz="2000" dirty="0">
                <a:solidFill>
                  <a:schemeClr val="bg2"/>
                </a:solidFill>
              </a:rPr>
              <a:t>Brak tu stałej y, ponieważ rozwiązanie wymaga </a:t>
            </a:r>
            <a:r>
              <a:rPr lang="pl-PL" altLang="pl-PL" sz="2000" dirty="0" err="1">
                <a:solidFill>
                  <a:schemeClr val="bg2"/>
                </a:solidFill>
              </a:rPr>
              <a:t>ekstremalizacji</a:t>
            </a:r>
            <a:r>
              <a:rPr lang="pl-PL" altLang="pl-PL" sz="2000" dirty="0">
                <a:solidFill>
                  <a:schemeClr val="bg2"/>
                </a:solidFill>
              </a:rPr>
              <a:t> funkcji celu. Należy znaleźć taki podzbiór zbioru A, że łączny rozmiar elementów nie przekracza 10, a łączna wartość jest możliwie największa.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12296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/>
            </a:p>
          </p:txBody>
        </p:sp>
        <p:sp>
          <p:nvSpPr>
            <p:cNvPr id="12297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1000"/>
              <a:t>Wydział Fizyki i Informatyki Stosowanej</a:t>
            </a:r>
          </a:p>
        </p:txBody>
      </p:sp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1"/>
                </a:solidFill>
              </a:rPr>
              <a:t>Złożoność obliczeniowa</a:t>
            </a:r>
          </a:p>
        </p:txBody>
      </p:sp>
      <p:sp>
        <p:nvSpPr>
          <p:cNvPr id="12293" name="Rectangle 9"/>
          <p:cNvSpPr>
            <a:spLocks noChangeArrowheads="1"/>
          </p:cNvSpPr>
          <p:nvPr/>
        </p:nvSpPr>
        <p:spPr bwMode="auto">
          <a:xfrm>
            <a:off x="528638" y="661988"/>
            <a:ext cx="7912100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ts val="1200"/>
              </a:spcBef>
            </a:pPr>
            <a:r>
              <a:rPr lang="pl-PL" altLang="pl-PL" sz="2000">
                <a:solidFill>
                  <a:srgbClr val="FF0000"/>
                </a:solidFill>
              </a:rPr>
              <a:t>Złożoność obliczeniowa</a:t>
            </a:r>
            <a:r>
              <a:rPr lang="pl-PL" altLang="pl-PL" sz="2000">
                <a:solidFill>
                  <a:schemeClr val="bg2"/>
                </a:solidFill>
              </a:rPr>
              <a:t>  </a:t>
            </a:r>
            <a:r>
              <a:rPr lang="pl-PL" altLang="pl-PL" sz="2000">
                <a:solidFill>
                  <a:schemeClr val="bg2"/>
                </a:solidFill>
                <a:sym typeface="Wingdings" panose="05000000000000000000" pitchFamily="2" charset="2"/>
              </a:rPr>
              <a:t> </a:t>
            </a:r>
            <a:r>
              <a:rPr lang="pl-PL" altLang="pl-PL" sz="2000">
                <a:solidFill>
                  <a:schemeClr val="bg2"/>
                </a:solidFill>
              </a:rPr>
              <a:t>jeden z najważniejszych parametrów charakteryzujących algorytm. </a:t>
            </a:r>
          </a:p>
          <a:p>
            <a:pPr eaLnBrk="1" hangingPunct="1">
              <a:spcBef>
                <a:spcPts val="1200"/>
              </a:spcBef>
            </a:pPr>
            <a:r>
              <a:rPr lang="pl-PL" altLang="pl-PL" sz="2000">
                <a:solidFill>
                  <a:srgbClr val="FF0000"/>
                </a:solidFill>
              </a:rPr>
              <a:t>Decyduje on o efektywności całego programu</a:t>
            </a:r>
            <a:r>
              <a:rPr lang="pl-PL" altLang="pl-PL" sz="2000">
                <a:solidFill>
                  <a:schemeClr val="bg2"/>
                </a:solidFill>
              </a:rPr>
              <a:t>. </a:t>
            </a:r>
          </a:p>
          <a:p>
            <a:pPr eaLnBrk="1" hangingPunct="1">
              <a:spcBef>
                <a:spcPts val="1200"/>
              </a:spcBef>
            </a:pPr>
            <a:r>
              <a:rPr lang="pl-PL" altLang="pl-PL" sz="2000">
                <a:solidFill>
                  <a:schemeClr val="bg2"/>
                </a:solidFill>
              </a:rPr>
              <a:t>Podstawowymi zasobami systemowymi uwzględnianymi w analizie algorytmów są </a:t>
            </a:r>
            <a:r>
              <a:rPr lang="pl-PL" altLang="pl-PL" sz="2000">
                <a:solidFill>
                  <a:srgbClr val="FF0000"/>
                </a:solidFill>
              </a:rPr>
              <a:t>czas działania</a:t>
            </a:r>
            <a:r>
              <a:rPr lang="pl-PL" altLang="pl-PL" sz="2000">
                <a:solidFill>
                  <a:schemeClr val="bg2"/>
                </a:solidFill>
              </a:rPr>
              <a:t> oraz </a:t>
            </a:r>
            <a:r>
              <a:rPr lang="pl-PL" altLang="pl-PL" sz="2000">
                <a:solidFill>
                  <a:srgbClr val="FF0000"/>
                </a:solidFill>
              </a:rPr>
              <a:t>obszar zajmowanej pamięci</a:t>
            </a:r>
            <a:r>
              <a:rPr lang="pl-PL" altLang="pl-PL" sz="2000">
                <a:solidFill>
                  <a:schemeClr val="bg2"/>
                </a:solidFill>
              </a:rPr>
              <a:t>. </a:t>
            </a:r>
          </a:p>
          <a:p>
            <a:pPr eaLnBrk="1" hangingPunct="1">
              <a:spcBef>
                <a:spcPts val="1200"/>
              </a:spcBef>
            </a:pPr>
            <a:r>
              <a:rPr lang="pl-PL" altLang="pl-PL" sz="2000">
                <a:solidFill>
                  <a:schemeClr val="bg2"/>
                </a:solidFill>
              </a:rPr>
              <a:t>Na złożoność czasową składają się dwie wartości: </a:t>
            </a:r>
            <a:r>
              <a:rPr lang="pl-PL" altLang="pl-PL" sz="2000">
                <a:solidFill>
                  <a:srgbClr val="FF0000"/>
                </a:solidFill>
              </a:rPr>
              <a:t>pesymistyczna</a:t>
            </a:r>
            <a:r>
              <a:rPr lang="pl-PL" altLang="pl-PL" sz="2000">
                <a:solidFill>
                  <a:schemeClr val="bg2"/>
                </a:solidFill>
              </a:rPr>
              <a:t>, </a:t>
            </a:r>
            <a:br>
              <a:rPr lang="pl-PL" altLang="pl-PL" sz="2000">
                <a:solidFill>
                  <a:schemeClr val="bg2"/>
                </a:solidFill>
              </a:rPr>
            </a:br>
            <a:r>
              <a:rPr lang="pl-PL" altLang="pl-PL" sz="2000">
                <a:solidFill>
                  <a:schemeClr val="bg2"/>
                </a:solidFill>
              </a:rPr>
              <a:t>czyli taka, która charakteryzuje najgorszy przypadek działania </a:t>
            </a:r>
            <a:br>
              <a:rPr lang="pl-PL" altLang="pl-PL" sz="2000">
                <a:solidFill>
                  <a:schemeClr val="bg2"/>
                </a:solidFill>
              </a:rPr>
            </a:br>
            <a:r>
              <a:rPr lang="pl-PL" altLang="pl-PL" sz="2000">
                <a:solidFill>
                  <a:schemeClr val="bg2"/>
                </a:solidFill>
              </a:rPr>
              <a:t>oraz </a:t>
            </a:r>
            <a:r>
              <a:rPr lang="pl-PL" altLang="pl-PL" sz="2000">
                <a:solidFill>
                  <a:srgbClr val="FF0000"/>
                </a:solidFill>
              </a:rPr>
              <a:t>oczekiwana</a:t>
            </a:r>
            <a:r>
              <a:rPr lang="pl-PL" altLang="pl-PL" sz="2000">
                <a:solidFill>
                  <a:schemeClr val="bg2"/>
                </a:solidFill>
              </a:rPr>
              <a:t>. </a:t>
            </a:r>
            <a:endParaRPr lang="pl-PL" altLang="pl-PL" sz="200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167946" name="Rectangle 10"/>
          <p:cNvSpPr>
            <a:spLocks noChangeArrowheads="1"/>
          </p:cNvSpPr>
          <p:nvPr/>
        </p:nvSpPr>
        <p:spPr bwMode="auto">
          <a:xfrm>
            <a:off x="528638" y="3979863"/>
            <a:ext cx="7077075" cy="101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2000">
                <a:solidFill>
                  <a:schemeClr val="bg2"/>
                </a:solidFill>
              </a:rPr>
              <a:t>Przyjętą miarą złożoności czasowej jest </a:t>
            </a:r>
            <a:r>
              <a:rPr lang="pl-PL" altLang="pl-PL" sz="2000">
                <a:solidFill>
                  <a:srgbClr val="FF0000"/>
                </a:solidFill>
              </a:rPr>
              <a:t>liczba operacji </a:t>
            </a:r>
            <a:r>
              <a:rPr lang="pl-PL" altLang="pl-PL" sz="2000">
                <a:solidFill>
                  <a:schemeClr val="bg2"/>
                </a:solidFill>
              </a:rPr>
              <a:t>podstawowych wykonywanych w trakcie przebiegu algorytmu </a:t>
            </a:r>
            <a:r>
              <a:rPr lang="pl-PL" altLang="pl-PL" sz="2000">
                <a:solidFill>
                  <a:srgbClr val="FF0000"/>
                </a:solidFill>
              </a:rPr>
              <a:t>w zależności od rozmiaru wejścia</a:t>
            </a:r>
            <a:r>
              <a:rPr lang="pl-PL" altLang="pl-PL" sz="2000">
                <a:solidFill>
                  <a:schemeClr val="bg2"/>
                </a:solidFill>
              </a:rPr>
              <a:t>. 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28638" y="5095875"/>
            <a:ext cx="73279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2000">
                <a:solidFill>
                  <a:schemeClr val="bg2"/>
                </a:solidFill>
              </a:rPr>
              <a:t>Miarą złożoności pamięciowej jest </a:t>
            </a:r>
            <a:r>
              <a:rPr lang="pl-PL" altLang="pl-PL" sz="2000">
                <a:solidFill>
                  <a:srgbClr val="FF0000"/>
                </a:solidFill>
              </a:rPr>
              <a:t>liczba komórek pamięci</a:t>
            </a:r>
            <a:r>
              <a:rPr lang="pl-PL" altLang="pl-PL" sz="2000">
                <a:solidFill>
                  <a:schemeClr val="bg2"/>
                </a:solidFill>
              </a:rPr>
              <a:t>, która będzie </a:t>
            </a:r>
            <a:r>
              <a:rPr lang="pl-PL" altLang="pl-PL" sz="2000">
                <a:solidFill>
                  <a:srgbClr val="FF0000"/>
                </a:solidFill>
              </a:rPr>
              <a:t>zajęta przez dane i wyniki</a:t>
            </a:r>
            <a:r>
              <a:rPr lang="pl-PL" altLang="pl-PL" sz="2000">
                <a:solidFill>
                  <a:schemeClr val="bg2"/>
                </a:solidFill>
              </a:rPr>
              <a:t> pośrednie tworzone w trakcie pracy algorytmu.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7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7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7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6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13393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/>
            </a:p>
          </p:txBody>
        </p:sp>
        <p:sp>
          <p:nvSpPr>
            <p:cNvPr id="13394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1000"/>
              <a:t>Wydział Fizyki i Informatyki Stosowanej</a:t>
            </a:r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1"/>
                </a:solidFill>
              </a:rPr>
              <a:t>Złożoność obliczeniowa</a:t>
            </a:r>
          </a:p>
        </p:txBody>
      </p:sp>
      <p:sp>
        <p:nvSpPr>
          <p:cNvPr id="13317" name="Rectangle 10"/>
          <p:cNvSpPr>
            <a:spLocks noChangeArrowheads="1"/>
          </p:cNvSpPr>
          <p:nvPr/>
        </p:nvSpPr>
        <p:spPr bwMode="auto">
          <a:xfrm>
            <a:off x="501650" y="569913"/>
            <a:ext cx="77597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pl-PL" altLang="pl-PL" sz="1800">
                <a:solidFill>
                  <a:schemeClr val="bg2"/>
                </a:solidFill>
              </a:rPr>
              <a:t>Przykład: obliczanie sumy n liczb naturalnych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481275"/>
              </p:ext>
            </p:extLst>
          </p:nvPr>
        </p:nvGraphicFramePr>
        <p:xfrm>
          <a:off x="188913" y="1050925"/>
          <a:ext cx="4700587" cy="353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01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23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780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306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nr</a:t>
                      </a:r>
                      <a:endParaRPr lang="pl-PL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instrukcja</a:t>
                      </a:r>
                    </a:p>
                  </a:txBody>
                  <a:tcPr marL="91437" marR="91437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czas</a:t>
                      </a:r>
                      <a:endParaRPr lang="pl-PL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wczytaj n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t1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suma=0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t2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i=1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t2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tc>
                  <a:txBody>
                    <a:bodyPr/>
                    <a:lstStyle/>
                    <a:p>
                      <a:r>
                        <a:rPr lang="pl-PL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if</a:t>
                      </a:r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i&gt;n </a:t>
                      </a:r>
                      <a:r>
                        <a:rPr lang="pl-PL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then</a:t>
                      </a:r>
                      <a:r>
                        <a:rPr lang="pl-PL" sz="14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8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NIE: (n+1)*t4, TAK</a:t>
                      </a:r>
                      <a:r>
                        <a:rPr lang="pl-PL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: t4s 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suma=</a:t>
                      </a:r>
                      <a:r>
                        <a:rPr lang="pl-PL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suma+i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n*</a:t>
                      </a:r>
                      <a:r>
                        <a:rPr lang="pl-PL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t5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i=</a:t>
                      </a:r>
                      <a:r>
                        <a:rPr lang="pl-PL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i+1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n*</a:t>
                      </a:r>
                      <a:r>
                        <a:rPr lang="pl-PL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t6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tc>
                  <a:txBody>
                    <a:bodyPr/>
                    <a:lstStyle/>
                    <a:p>
                      <a:r>
                        <a:rPr lang="pl-PL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goto</a:t>
                      </a:r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4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n*</a:t>
                      </a:r>
                      <a:r>
                        <a:rPr lang="pl-PL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t4s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tc>
                  <a:txBody>
                    <a:bodyPr/>
                    <a:lstStyle/>
                    <a:p>
                      <a:r>
                        <a:rPr lang="pl-PL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print</a:t>
                      </a:r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suma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t8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end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t9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37" marR="91437" marT="45707" marB="45707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>
            <a:spLocks noChangeArrowheads="1"/>
          </p:cNvSpPr>
          <p:nvPr/>
        </p:nvSpPr>
        <p:spPr bwMode="auto">
          <a:xfrm>
            <a:off x="179388" y="4694238"/>
            <a:ext cx="470852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2"/>
                </a:solidFill>
              </a:rPr>
              <a:t>czas całkowity:</a:t>
            </a:r>
          </a:p>
          <a:p>
            <a:pPr eaLnBrk="1" hangingPunct="1"/>
            <a:endParaRPr lang="pl-PL" altLang="pl-PL">
              <a:solidFill>
                <a:schemeClr val="bg2"/>
              </a:solidFill>
            </a:endParaRPr>
          </a:p>
          <a:p>
            <a:pPr eaLnBrk="1" hangingPunct="1"/>
            <a:r>
              <a:rPr lang="pl-PL" altLang="pl-PL">
                <a:solidFill>
                  <a:schemeClr val="bg2"/>
                </a:solidFill>
              </a:rPr>
              <a:t>T=t1+2*t2+(n+1)*(t4+t4s)+n*(t5+t6)+t8+t9</a:t>
            </a:r>
          </a:p>
          <a:p>
            <a:pPr eaLnBrk="1" hangingPunct="1"/>
            <a:endParaRPr lang="pl-PL" altLang="pl-PL">
              <a:solidFill>
                <a:schemeClr val="bg2"/>
              </a:solidFill>
            </a:endParaRPr>
          </a:p>
          <a:p>
            <a:pPr eaLnBrk="1" hangingPunct="1"/>
            <a:r>
              <a:rPr lang="pl-PL" altLang="pl-PL">
                <a:solidFill>
                  <a:schemeClr val="bg2"/>
                </a:solidFill>
              </a:rPr>
              <a:t>lub T(n)=t*n+tconst</a:t>
            </a:r>
          </a:p>
          <a:p>
            <a:pPr eaLnBrk="1" hangingPunct="1"/>
            <a:endParaRPr lang="pl-PL" altLang="pl-PL" baseline="-25000"/>
          </a:p>
          <a:p>
            <a:pPr eaLnBrk="1" hangingPunct="1"/>
            <a:r>
              <a:rPr lang="pl-PL" altLang="pl-PL">
                <a:solidFill>
                  <a:srgbClr val="FF0000"/>
                </a:solidFill>
              </a:rPr>
              <a:t>złożoność liniowa</a:t>
            </a:r>
          </a:p>
        </p:txBody>
      </p:sp>
      <p:sp>
        <p:nvSpPr>
          <p:cNvPr id="14" name="pole tekstowe 13"/>
          <p:cNvSpPr txBox="1">
            <a:spLocks noChangeArrowheads="1"/>
          </p:cNvSpPr>
          <p:nvPr/>
        </p:nvSpPr>
        <p:spPr bwMode="auto">
          <a:xfrm>
            <a:off x="5030788" y="1463675"/>
            <a:ext cx="4014787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2"/>
                </a:solidFill>
              </a:rPr>
              <a:t>algorytm można uprościć do 4 kroków </a:t>
            </a:r>
            <a:r>
              <a:rPr lang="pl-PL" altLang="pl-PL">
                <a:solidFill>
                  <a:srgbClr val="FF0000"/>
                </a:solidFill>
              </a:rPr>
              <a:t>niezależnych od n</a:t>
            </a:r>
            <a:r>
              <a:rPr lang="pl-PL" altLang="pl-PL">
                <a:solidFill>
                  <a:schemeClr val="bg2"/>
                </a:solidFill>
              </a:rPr>
              <a:t>, korzystając ze wzoru na sumę ciągu arytmetycznego:</a:t>
            </a:r>
          </a:p>
          <a:p>
            <a:pPr eaLnBrk="1" hangingPunct="1"/>
            <a:r>
              <a:rPr lang="pl-PL" altLang="pl-PL">
                <a:solidFill>
                  <a:schemeClr val="bg2"/>
                </a:solidFill>
              </a:rPr>
              <a:t>S=n(n+1)/2</a:t>
            </a:r>
          </a:p>
        </p:txBody>
      </p:sp>
      <p:graphicFrame>
        <p:nvGraphicFramePr>
          <p:cNvPr id="15" name="Tabela 14"/>
          <p:cNvGraphicFramePr>
            <a:graphicFrameLocks noGrp="1"/>
          </p:cNvGraphicFramePr>
          <p:nvPr/>
        </p:nvGraphicFramePr>
        <p:xfrm>
          <a:off x="5213350" y="2928938"/>
          <a:ext cx="3462338" cy="1765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1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92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89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306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nr</a:t>
                      </a:r>
                      <a:endParaRPr lang="pl-PL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45" marR="91445" marT="45707" marB="4570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instrukcja</a:t>
                      </a:r>
                    </a:p>
                  </a:txBody>
                  <a:tcPr marL="91445" marR="91445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czas</a:t>
                      </a:r>
                      <a:endParaRPr lang="pl-PL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45" marR="91445" marT="45707" marB="4570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45" marR="91445" marT="45707" marB="45707"/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wczytaj n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45" marR="91445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t1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45" marR="91445" marT="45707" marB="4570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45" marR="91445" marT="45707" marB="45707"/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suma=n(</a:t>
                      </a:r>
                      <a:r>
                        <a:rPr lang="pl-PL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n+1</a:t>
                      </a:r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)/2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45" marR="91445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t2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45" marR="91445" marT="45707" marB="4570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45" marR="91445" marT="45707" marB="45707"/>
                </a:tc>
                <a:tc>
                  <a:txBody>
                    <a:bodyPr/>
                    <a:lstStyle/>
                    <a:p>
                      <a:r>
                        <a:rPr lang="pl-PL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print</a:t>
                      </a:r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suma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45" marR="91445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t3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45" marR="91445" marT="45707" marB="4570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45" marR="91445" marT="45707" marB="45707"/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end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45" marR="91445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t4</a:t>
                      </a:r>
                      <a:endParaRPr lang="pl-PL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45" marR="91445" marT="45707" marB="4570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" name="pole tekstowe 15"/>
          <p:cNvSpPr txBox="1">
            <a:spLocks noChangeArrowheads="1"/>
          </p:cNvSpPr>
          <p:nvPr/>
        </p:nvSpPr>
        <p:spPr bwMode="auto">
          <a:xfrm>
            <a:off x="5030788" y="5145088"/>
            <a:ext cx="40147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2"/>
                </a:solidFill>
              </a:rPr>
              <a:t>czas wykonania algorytmu jest stały, </a:t>
            </a:r>
            <a:r>
              <a:rPr lang="pl-PL" altLang="pl-PL">
                <a:solidFill>
                  <a:srgbClr val="FF0000"/>
                </a:solidFill>
              </a:rPr>
              <a:t>niezależnych od n.</a:t>
            </a:r>
            <a:endParaRPr lang="pl-PL" altLang="pl-PL">
              <a:solidFill>
                <a:schemeClr val="bg2"/>
              </a:solidFill>
            </a:endParaRPr>
          </a:p>
          <a:p>
            <a:pPr eaLnBrk="1" hangingPunct="1"/>
            <a:endParaRPr lang="pl-PL" altLang="pl-PL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14343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/>
            </a:p>
          </p:txBody>
        </p:sp>
        <p:sp>
          <p:nvSpPr>
            <p:cNvPr id="14344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1000"/>
              <a:t>Wydział Fizyki i Informatyki Stosowanej</a:t>
            </a: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1"/>
                </a:solidFill>
              </a:rPr>
              <a:t>Złożoność obliczeniowa</a:t>
            </a:r>
          </a:p>
        </p:txBody>
      </p:sp>
      <p:sp>
        <p:nvSpPr>
          <p:cNvPr id="14341" name="Rectangle 10"/>
          <p:cNvSpPr>
            <a:spLocks noChangeArrowheads="1"/>
          </p:cNvSpPr>
          <p:nvPr/>
        </p:nvSpPr>
        <p:spPr bwMode="auto">
          <a:xfrm>
            <a:off x="692150" y="5349875"/>
            <a:ext cx="77597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1800">
                <a:solidFill>
                  <a:schemeClr val="bg2"/>
                </a:solidFill>
              </a:rPr>
              <a:t>Przykład: problem komiwojażera </a:t>
            </a:r>
            <a:r>
              <a:rPr lang="pl-PL" altLang="pl-PL" sz="1800">
                <a:solidFill>
                  <a:schemeClr val="bg2"/>
                </a:solidFill>
                <a:sym typeface="Wingdings" panose="05000000000000000000" pitchFamily="2" charset="2"/>
              </a:rPr>
              <a:t> zagadnienie z teorii grafów </a:t>
            </a:r>
            <a:endParaRPr lang="pl-PL" altLang="pl-PL" sz="1800">
              <a:solidFill>
                <a:schemeClr val="bg2"/>
              </a:solidFill>
            </a:endParaRPr>
          </a:p>
        </p:txBody>
      </p:sp>
      <p:sp>
        <p:nvSpPr>
          <p:cNvPr id="14342" name="Rectangle 10"/>
          <p:cNvSpPr>
            <a:spLocks noChangeArrowheads="1"/>
          </p:cNvSpPr>
          <p:nvPr/>
        </p:nvSpPr>
        <p:spPr bwMode="auto">
          <a:xfrm>
            <a:off x="692150" y="1008063"/>
            <a:ext cx="6223000" cy="3662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ts val="1200"/>
              </a:spcBef>
            </a:pPr>
            <a:r>
              <a:rPr lang="pl-PL" altLang="pl-PL" sz="1800">
                <a:solidFill>
                  <a:schemeClr val="bg2"/>
                </a:solidFill>
              </a:rPr>
              <a:t>Najczęściej algorytmy mają złożoność czasową proporcjonalną do funkcji: </a:t>
            </a:r>
          </a:p>
          <a:p>
            <a:pPr eaLnBrk="1" hangingPunct="1">
              <a:spcBef>
                <a:spcPts val="1200"/>
              </a:spcBef>
            </a:pPr>
            <a:r>
              <a:rPr lang="pl-PL" altLang="pl-PL" sz="1800">
                <a:solidFill>
                  <a:schemeClr val="bg2"/>
                </a:solidFill>
              </a:rPr>
              <a:t>n - złożoność liniowa</a:t>
            </a:r>
          </a:p>
          <a:p>
            <a:pPr eaLnBrk="1" hangingPunct="1">
              <a:spcBef>
                <a:spcPts val="1200"/>
              </a:spcBef>
            </a:pPr>
            <a:r>
              <a:rPr lang="pl-PL" altLang="pl-PL" sz="1800">
                <a:solidFill>
                  <a:schemeClr val="bg2"/>
                </a:solidFill>
              </a:rPr>
              <a:t>log(n)- złożoność logarytmiczna</a:t>
            </a:r>
          </a:p>
          <a:p>
            <a:pPr eaLnBrk="1" hangingPunct="1">
              <a:spcBef>
                <a:spcPts val="1200"/>
              </a:spcBef>
            </a:pPr>
            <a:r>
              <a:rPr lang="pl-PL" altLang="pl-PL" sz="1800">
                <a:solidFill>
                  <a:schemeClr val="bg2"/>
                </a:solidFill>
              </a:rPr>
              <a:t>nlog(n) - złożoność liniowo-logarytmiczna </a:t>
            </a:r>
          </a:p>
          <a:p>
            <a:pPr eaLnBrk="1" hangingPunct="1">
              <a:spcBef>
                <a:spcPts val="1200"/>
              </a:spcBef>
            </a:pPr>
            <a:r>
              <a:rPr lang="pl-PL" altLang="pl-PL" sz="1800">
                <a:solidFill>
                  <a:schemeClr val="bg2"/>
                </a:solidFill>
              </a:rPr>
              <a:t>n</a:t>
            </a:r>
            <a:r>
              <a:rPr lang="pl-PL" altLang="pl-PL" sz="1800" baseline="30000">
                <a:solidFill>
                  <a:schemeClr val="bg2"/>
                </a:solidFill>
              </a:rPr>
              <a:t>2</a:t>
            </a:r>
            <a:r>
              <a:rPr lang="pl-PL" altLang="pl-PL" sz="1800">
                <a:solidFill>
                  <a:schemeClr val="bg2"/>
                </a:solidFill>
              </a:rPr>
              <a:t> - złożoność kwadratowa </a:t>
            </a:r>
          </a:p>
          <a:p>
            <a:pPr eaLnBrk="1" hangingPunct="1">
              <a:spcBef>
                <a:spcPts val="1200"/>
              </a:spcBef>
            </a:pPr>
            <a:r>
              <a:rPr lang="pl-PL" altLang="pl-PL" sz="1800">
                <a:solidFill>
                  <a:schemeClr val="bg2"/>
                </a:solidFill>
              </a:rPr>
              <a:t>n</a:t>
            </a:r>
            <a:r>
              <a:rPr lang="pl-PL" altLang="pl-PL" sz="1800" baseline="30000">
                <a:solidFill>
                  <a:schemeClr val="bg2"/>
                </a:solidFill>
              </a:rPr>
              <a:t>k</a:t>
            </a:r>
            <a:r>
              <a:rPr lang="pl-PL" altLang="pl-PL" sz="1800">
                <a:solidFill>
                  <a:schemeClr val="bg2"/>
                </a:solidFill>
              </a:rPr>
              <a:t> - złożoność wielomianowa </a:t>
            </a:r>
          </a:p>
          <a:p>
            <a:pPr eaLnBrk="1" hangingPunct="1">
              <a:spcBef>
                <a:spcPts val="1200"/>
              </a:spcBef>
            </a:pPr>
            <a:r>
              <a:rPr lang="pl-PL" altLang="pl-PL" sz="1800">
                <a:solidFill>
                  <a:schemeClr val="bg2"/>
                </a:solidFill>
              </a:rPr>
              <a:t>2</a:t>
            </a:r>
            <a:r>
              <a:rPr lang="pl-PL" altLang="pl-PL" sz="1800" baseline="30000">
                <a:solidFill>
                  <a:schemeClr val="bg2"/>
                </a:solidFill>
              </a:rPr>
              <a:t>n</a:t>
            </a:r>
            <a:r>
              <a:rPr lang="pl-PL" altLang="pl-PL" sz="1800">
                <a:solidFill>
                  <a:schemeClr val="bg2"/>
                </a:solidFill>
              </a:rPr>
              <a:t> - złożoność wykładnicza </a:t>
            </a:r>
          </a:p>
          <a:p>
            <a:pPr eaLnBrk="1" hangingPunct="1">
              <a:spcBef>
                <a:spcPts val="1200"/>
              </a:spcBef>
            </a:pPr>
            <a:r>
              <a:rPr lang="pl-PL" altLang="pl-PL" sz="1800">
                <a:solidFill>
                  <a:schemeClr val="bg2"/>
                </a:solidFill>
              </a:rPr>
              <a:t>n! - złożoność wykładnicza, ponieważ n!&gt;2</a:t>
            </a:r>
            <a:r>
              <a:rPr lang="pl-PL" altLang="pl-PL" sz="1800" baseline="30000">
                <a:solidFill>
                  <a:schemeClr val="bg2"/>
                </a:solidFill>
              </a:rPr>
              <a:t>n</a:t>
            </a:r>
            <a:r>
              <a:rPr lang="pl-PL" altLang="pl-PL" sz="1800">
                <a:solidFill>
                  <a:schemeClr val="bg2"/>
                </a:solidFill>
              </a:rPr>
              <a:t> już od n=4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15368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/>
            </a:p>
          </p:txBody>
        </p:sp>
        <p:sp>
          <p:nvSpPr>
            <p:cNvPr id="15369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1000"/>
              <a:t>Wydział Fizyki i Informatyki Stosowanej</a:t>
            </a: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1"/>
                </a:solidFill>
              </a:rPr>
              <a:t>Algorytmy probabilistyczne</a:t>
            </a:r>
          </a:p>
        </p:txBody>
      </p:sp>
      <p:sp>
        <p:nvSpPr>
          <p:cNvPr id="172039" name="Rectangle 7"/>
          <p:cNvSpPr>
            <a:spLocks noChangeArrowheads="1"/>
          </p:cNvSpPr>
          <p:nvPr/>
        </p:nvSpPr>
        <p:spPr bwMode="auto">
          <a:xfrm>
            <a:off x="179388" y="2217738"/>
            <a:ext cx="8720137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2000">
                <a:solidFill>
                  <a:schemeClr val="bg2"/>
                </a:solidFill>
              </a:rPr>
              <a:t>Są często stosowane w systemach współbieżnych procesów ubiegających się o współdzielone zasoby systemu komputerowego.</a:t>
            </a:r>
            <a:br>
              <a:rPr lang="pl-PL" altLang="pl-PL" sz="2000">
                <a:solidFill>
                  <a:schemeClr val="bg2"/>
                </a:solidFill>
              </a:rPr>
            </a:br>
            <a:endParaRPr lang="pl-PL" altLang="pl-PL" sz="2000">
              <a:solidFill>
                <a:schemeClr val="bg2"/>
              </a:solidFill>
            </a:endParaRPr>
          </a:p>
          <a:p>
            <a:pPr eaLnBrk="1" hangingPunct="1"/>
            <a:r>
              <a:rPr lang="pl-PL" altLang="pl-PL" sz="2000">
                <a:solidFill>
                  <a:schemeClr val="bg2"/>
                </a:solidFill>
              </a:rPr>
              <a:t>W wielu przypadkach nie istnieje w pełni rozproszone (bez centralnej pamięci i centralnego procesora) i symetryczne (identyczność protokołu) rozwiązanie wolne od blokady. </a:t>
            </a:r>
          </a:p>
          <a:p>
            <a:pPr eaLnBrk="1" hangingPunct="1"/>
            <a:endParaRPr lang="pl-PL" altLang="pl-PL" sz="2000">
              <a:solidFill>
                <a:schemeClr val="bg2"/>
              </a:solidFill>
            </a:endParaRPr>
          </a:p>
          <a:p>
            <a:pPr eaLnBrk="1" hangingPunct="1"/>
            <a:r>
              <a:rPr lang="pl-PL" altLang="pl-PL" sz="2000">
                <a:solidFill>
                  <a:schemeClr val="bg2"/>
                </a:solidFill>
              </a:rPr>
              <a:t>W takich wypadkach stosuje się algorytmy probabilistyczne. </a:t>
            </a:r>
          </a:p>
        </p:txBody>
      </p:sp>
      <p:sp>
        <p:nvSpPr>
          <p:cNvPr id="15366" name="Rectangle 8"/>
          <p:cNvSpPr>
            <a:spLocks noChangeArrowheads="1"/>
          </p:cNvSpPr>
          <p:nvPr/>
        </p:nvSpPr>
        <p:spPr bwMode="auto">
          <a:xfrm>
            <a:off x="180975" y="669925"/>
            <a:ext cx="87074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2400">
                <a:solidFill>
                  <a:srgbClr val="FF0000"/>
                </a:solidFill>
              </a:rPr>
              <a:t>Algorytmy probabilistyczne</a:t>
            </a:r>
            <a:r>
              <a:rPr lang="pl-PL" altLang="pl-PL" sz="2400">
                <a:solidFill>
                  <a:schemeClr val="bg2"/>
                </a:solidFill>
              </a:rPr>
              <a:t> to pewna grupa algorytmów, które wykorzystują losowanie do uzyskania rozwiązania.</a:t>
            </a:r>
          </a:p>
        </p:txBody>
      </p:sp>
      <p:sp>
        <p:nvSpPr>
          <p:cNvPr id="172041" name="Rectangle 9"/>
          <p:cNvSpPr>
            <a:spLocks noChangeArrowheads="1"/>
          </p:cNvSpPr>
          <p:nvPr/>
        </p:nvSpPr>
        <p:spPr bwMode="auto">
          <a:xfrm>
            <a:off x="268288" y="5457825"/>
            <a:ext cx="86423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2000">
                <a:solidFill>
                  <a:schemeClr val="bg2"/>
                </a:solidFill>
              </a:rPr>
              <a:t>Przykład: Problemu pięciu filozofów  (wykorzystanie algorytmu probabilistycznego).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16391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/>
            </a:p>
          </p:txBody>
        </p:sp>
        <p:sp>
          <p:nvSpPr>
            <p:cNvPr id="16392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1000"/>
              <a:t>Wydział Fizyki i Informatyki Stosowanej</a:t>
            </a:r>
          </a:p>
        </p:txBody>
      </p:sp>
      <p:sp>
        <p:nvSpPr>
          <p:cNvPr id="16388" name="Rectangle 10"/>
          <p:cNvSpPr>
            <a:spLocks noChangeArrowheads="1"/>
          </p:cNvSpPr>
          <p:nvPr/>
        </p:nvSpPr>
        <p:spPr bwMode="auto">
          <a:xfrm>
            <a:off x="179388" y="607826"/>
            <a:ext cx="8836025" cy="3747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lnSpc>
                <a:spcPts val="3200"/>
              </a:lnSpc>
            </a:pPr>
            <a:r>
              <a:rPr lang="pl-PL" altLang="pl-PL" sz="2000" dirty="0">
                <a:solidFill>
                  <a:srgbClr val="FF0000"/>
                </a:solidFill>
              </a:rPr>
              <a:t>Problem 5 filozofów</a:t>
            </a:r>
            <a:r>
              <a:rPr lang="pl-PL" altLang="pl-PL" sz="2000" dirty="0">
                <a:solidFill>
                  <a:schemeClr val="bg2"/>
                </a:solidFill>
              </a:rPr>
              <a:t>:</a:t>
            </a:r>
            <a:br>
              <a:rPr lang="pl-PL" altLang="pl-PL" sz="2000" dirty="0">
                <a:solidFill>
                  <a:schemeClr val="bg2"/>
                </a:solidFill>
              </a:rPr>
            </a:br>
            <a:r>
              <a:rPr lang="pl-PL" altLang="pl-PL" sz="2000" dirty="0">
                <a:solidFill>
                  <a:schemeClr val="bg2"/>
                </a:solidFill>
              </a:rPr>
              <a:t>Przy stole siedzi pięciu filozofów, którzy </a:t>
            </a:r>
            <a:r>
              <a:rPr lang="pl-PL" altLang="pl-PL" sz="2000" dirty="0">
                <a:solidFill>
                  <a:srgbClr val="FF0000"/>
                </a:solidFill>
              </a:rPr>
              <a:t>na przemian</a:t>
            </a:r>
            <a:r>
              <a:rPr lang="pl-PL" altLang="pl-PL" sz="2000" dirty="0">
                <a:solidFill>
                  <a:schemeClr val="bg2"/>
                </a:solidFill>
              </a:rPr>
              <a:t> jedzą spaghetti ze wspólnej miski oraz myślą. Żeby się najeść filozof potrzebuje </a:t>
            </a:r>
            <a:r>
              <a:rPr lang="pl-PL" altLang="pl-PL" sz="2000" dirty="0">
                <a:solidFill>
                  <a:srgbClr val="FF0000"/>
                </a:solidFill>
              </a:rPr>
              <a:t>dwóch widelców</a:t>
            </a:r>
            <a:r>
              <a:rPr lang="pl-PL" altLang="pl-PL" sz="2000" dirty="0">
                <a:solidFill>
                  <a:schemeClr val="bg2"/>
                </a:solidFill>
              </a:rPr>
              <a:t>, przy czym </a:t>
            </a:r>
            <a:r>
              <a:rPr lang="pl-PL" altLang="pl-PL" sz="2000" dirty="0">
                <a:solidFill>
                  <a:srgbClr val="FF0000"/>
                </a:solidFill>
              </a:rPr>
              <a:t>każdy z widelców jest współdzielony</a:t>
            </a:r>
            <a:r>
              <a:rPr lang="pl-PL" altLang="pl-PL" sz="2000" dirty="0">
                <a:solidFill>
                  <a:schemeClr val="bg2"/>
                </a:solidFill>
              </a:rPr>
              <a:t> z sąsiadem. Każdy z filozofów wykonuje zatem cyklicznie następujące czynności: myśli, bierze widelce, je, odkłada widelce i znowu myśli. Widelec jest używany w </a:t>
            </a:r>
            <a:r>
              <a:rPr lang="pl-PL" altLang="pl-PL" sz="2000" dirty="0">
                <a:solidFill>
                  <a:srgbClr val="FF0000"/>
                </a:solidFill>
              </a:rPr>
              <a:t>trybie wyłącznym</a:t>
            </a:r>
            <a:r>
              <a:rPr lang="pl-PL" altLang="pl-PL" sz="2000" dirty="0">
                <a:solidFill>
                  <a:schemeClr val="bg2"/>
                </a:solidFill>
              </a:rPr>
              <a:t>, czyli tylko jeden z dwóch siedzących obok siebie filozofów może z niego korzystać. Ponad to filozof może korzystać tylko z widelców leżących bezpośrednio przy nim. </a:t>
            </a:r>
          </a:p>
        </p:txBody>
      </p:sp>
      <p:sp>
        <p:nvSpPr>
          <p:cNvPr id="169995" name="Rectangle 11"/>
          <p:cNvSpPr>
            <a:spLocks noChangeArrowheads="1"/>
          </p:cNvSpPr>
          <p:nvPr/>
        </p:nvSpPr>
        <p:spPr bwMode="auto">
          <a:xfrm>
            <a:off x="544281" y="4682566"/>
            <a:ext cx="768985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2400" dirty="0">
                <a:solidFill>
                  <a:schemeClr val="bg2"/>
                </a:solidFill>
              </a:rPr>
              <a:t>Należy napisać dla filozofów taki algorytm, aby: </a:t>
            </a:r>
          </a:p>
          <a:p>
            <a:pPr eaLnBrk="1" hangingPunct="1">
              <a:buFontTx/>
              <a:buChar char="•"/>
            </a:pPr>
            <a:r>
              <a:rPr lang="pl-PL" altLang="pl-PL" sz="2400" dirty="0">
                <a:solidFill>
                  <a:srgbClr val="FF0000"/>
                </a:solidFill>
              </a:rPr>
              <a:t>nie doszło do zakleszczenia</a:t>
            </a:r>
            <a:r>
              <a:rPr lang="pl-PL" altLang="pl-PL" sz="2400" dirty="0">
                <a:solidFill>
                  <a:schemeClr val="bg2"/>
                </a:solidFill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pl-PL" altLang="pl-PL" sz="2400" dirty="0">
                <a:solidFill>
                  <a:srgbClr val="FF0000"/>
                </a:solidFill>
              </a:rPr>
              <a:t>nie doszło do zagłodzenia żadnego z filozofów</a:t>
            </a:r>
            <a:r>
              <a:rPr lang="pl-PL" altLang="pl-PL" sz="2400" dirty="0"/>
              <a:t> </a:t>
            </a:r>
          </a:p>
        </p:txBody>
      </p:sp>
      <p:sp>
        <p:nvSpPr>
          <p:cNvPr id="16390" name="Text Box 12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1"/>
                </a:solidFill>
              </a:rPr>
              <a:t>Algorytmy probabilistyczne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9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9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9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9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17414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/>
            </a:p>
          </p:txBody>
        </p:sp>
        <p:sp>
          <p:nvSpPr>
            <p:cNvPr id="17415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1000"/>
              <a:t>Wydział Fizyki i Informatyki Stosowanej</a:t>
            </a:r>
          </a:p>
        </p:txBody>
      </p:sp>
      <p:sp>
        <p:nvSpPr>
          <p:cNvPr id="17412" name="Rectangle 7"/>
          <p:cNvSpPr>
            <a:spLocks noChangeArrowheads="1"/>
          </p:cNvSpPr>
          <p:nvPr/>
        </p:nvSpPr>
        <p:spPr bwMode="auto">
          <a:xfrm>
            <a:off x="317500" y="795338"/>
            <a:ext cx="8640763" cy="520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2400">
                <a:solidFill>
                  <a:srgbClr val="FF0000"/>
                </a:solidFill>
              </a:rPr>
              <a:t>Algorytm probabilistyczny</a:t>
            </a:r>
            <a:r>
              <a:rPr lang="pl-PL" altLang="pl-PL" sz="2400">
                <a:solidFill>
                  <a:schemeClr val="bg2"/>
                </a:solidFill>
              </a:rPr>
              <a:t> dla tego problemu (dla każdego filozofa): </a:t>
            </a:r>
            <a:br>
              <a:rPr lang="pl-PL" altLang="pl-PL" sz="2400">
                <a:solidFill>
                  <a:schemeClr val="bg2"/>
                </a:solidFill>
              </a:rPr>
            </a:br>
            <a:endParaRPr lang="pl-PL" altLang="pl-PL" sz="2400">
              <a:solidFill>
                <a:schemeClr val="bg2"/>
              </a:solidFill>
            </a:endParaRPr>
          </a:p>
          <a:p>
            <a:pPr eaLnBrk="1" hangingPunct="1">
              <a:buFontTx/>
              <a:buChar char="•"/>
            </a:pPr>
            <a:r>
              <a:rPr lang="pl-PL" altLang="pl-PL" sz="2400">
                <a:solidFill>
                  <a:schemeClr val="bg2"/>
                </a:solidFill>
              </a:rPr>
              <a:t>Rzuć monetę, by wylosować lewą lub prawą stronę </a:t>
            </a:r>
          </a:p>
          <a:p>
            <a:pPr eaLnBrk="1" hangingPunct="1">
              <a:buFontTx/>
              <a:buChar char="•"/>
            </a:pPr>
            <a:r>
              <a:rPr lang="pl-PL" altLang="pl-PL" sz="2400">
                <a:solidFill>
                  <a:schemeClr val="bg2"/>
                </a:solidFill>
              </a:rPr>
              <a:t>Czekaj aż wylosowany widelec będzie wolny i podnieś go </a:t>
            </a:r>
          </a:p>
          <a:p>
            <a:pPr eaLnBrk="1" hangingPunct="1">
              <a:buFontTx/>
              <a:buChar char="•"/>
            </a:pPr>
            <a:r>
              <a:rPr lang="pl-PL" altLang="pl-PL" sz="2400">
                <a:solidFill>
                  <a:schemeClr val="bg2"/>
                </a:solidFill>
              </a:rPr>
              <a:t>Jeśli drugi widelec jest zajęty to odłóż podniesiony widelec i przejdź do kroku 1. </a:t>
            </a:r>
          </a:p>
          <a:p>
            <a:pPr eaLnBrk="1" hangingPunct="1">
              <a:buFontTx/>
              <a:buChar char="•"/>
            </a:pPr>
            <a:r>
              <a:rPr lang="pl-PL" altLang="pl-PL" sz="2400">
                <a:solidFill>
                  <a:schemeClr val="bg2"/>
                </a:solidFill>
              </a:rPr>
              <a:t>Jeśli drugi widelec jest wolny to go podnieś </a:t>
            </a:r>
          </a:p>
          <a:p>
            <a:pPr eaLnBrk="1" hangingPunct="1">
              <a:buFontTx/>
              <a:buChar char="•"/>
            </a:pPr>
            <a:r>
              <a:rPr lang="pl-PL" altLang="pl-PL" sz="2400">
                <a:solidFill>
                  <a:schemeClr val="bg2"/>
                </a:solidFill>
              </a:rPr>
              <a:t>Jedz </a:t>
            </a:r>
          </a:p>
          <a:p>
            <a:pPr eaLnBrk="1" hangingPunct="1">
              <a:buFontTx/>
              <a:buChar char="•"/>
            </a:pPr>
            <a:r>
              <a:rPr lang="pl-PL" altLang="pl-PL" sz="2400">
                <a:solidFill>
                  <a:schemeClr val="bg2"/>
                </a:solidFill>
              </a:rPr>
              <a:t>Odłóż oba widelce </a:t>
            </a:r>
          </a:p>
          <a:p>
            <a:pPr eaLnBrk="1" hangingPunct="1">
              <a:buFontTx/>
              <a:buChar char="•"/>
            </a:pPr>
            <a:endParaRPr lang="pl-PL" altLang="pl-PL" sz="2400">
              <a:solidFill>
                <a:schemeClr val="bg2"/>
              </a:solidFill>
            </a:endParaRPr>
          </a:p>
          <a:p>
            <a:pPr eaLnBrk="1" hangingPunct="1">
              <a:buFontTx/>
              <a:buChar char="•"/>
            </a:pPr>
            <a:r>
              <a:rPr lang="pl-PL" altLang="pl-PL" sz="2400">
                <a:solidFill>
                  <a:schemeClr val="bg2"/>
                </a:solidFill>
              </a:rPr>
              <a:t>Przy takim algorytmie prawdopodobieństwo, że </a:t>
            </a:r>
            <a:r>
              <a:rPr lang="pl-PL" altLang="pl-PL" sz="2400" i="1">
                <a:solidFill>
                  <a:schemeClr val="bg2"/>
                </a:solidFill>
              </a:rPr>
              <a:t>n</a:t>
            </a:r>
            <a:r>
              <a:rPr lang="pl-PL" altLang="pl-PL" sz="2400">
                <a:solidFill>
                  <a:schemeClr val="bg2"/>
                </a:solidFill>
              </a:rPr>
              <a:t> filozofów podniesie ten sam widelec wynosi 1/2</a:t>
            </a:r>
            <a:r>
              <a:rPr lang="pl-PL" altLang="pl-PL" sz="2400" baseline="30000">
                <a:solidFill>
                  <a:schemeClr val="bg2"/>
                </a:solidFill>
              </a:rPr>
              <a:t>n</a:t>
            </a:r>
            <a:r>
              <a:rPr lang="pl-PL" altLang="pl-PL" sz="2400">
                <a:solidFill>
                  <a:schemeClr val="bg2"/>
                </a:solidFill>
              </a:rPr>
              <a:t> i z każdą następną próbą maleje 2</a:t>
            </a:r>
            <a:r>
              <a:rPr lang="pl-PL" altLang="pl-PL" sz="2400" baseline="30000">
                <a:solidFill>
                  <a:schemeClr val="bg2"/>
                </a:solidFill>
              </a:rPr>
              <a:t>n</a:t>
            </a:r>
            <a:r>
              <a:rPr lang="pl-PL" altLang="pl-PL" sz="2400">
                <a:solidFill>
                  <a:schemeClr val="bg2"/>
                </a:solidFill>
              </a:rPr>
              <a:t> krotnie.</a:t>
            </a:r>
          </a:p>
        </p:txBody>
      </p: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1"/>
                </a:solidFill>
              </a:rPr>
              <a:t>Algorytmy probabilistyczne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18438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/>
            </a:p>
          </p:txBody>
        </p:sp>
        <p:sp>
          <p:nvSpPr>
            <p:cNvPr id="18439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1000"/>
              <a:t>Wydział Fizyki i Informatyki Stosowanej</a:t>
            </a:r>
          </a:p>
        </p:txBody>
      </p:sp>
      <p:sp>
        <p:nvSpPr>
          <p:cNvPr id="18436" name="Rectangle 7"/>
          <p:cNvSpPr>
            <a:spLocks noChangeArrowheads="1"/>
          </p:cNvSpPr>
          <p:nvPr/>
        </p:nvSpPr>
        <p:spPr bwMode="auto">
          <a:xfrm>
            <a:off x="200025" y="842963"/>
            <a:ext cx="8715375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pl-PL" altLang="pl-PL" sz="2400">
                <a:solidFill>
                  <a:schemeClr val="bg2"/>
                </a:solidFill>
              </a:rPr>
              <a:t>Rozwiązanie jest banalne, jednak znalazło zastosowanie </a:t>
            </a:r>
          </a:p>
          <a:p>
            <a:pPr algn="ctr" eaLnBrk="1" hangingPunct="1"/>
            <a:r>
              <a:rPr lang="pl-PL" altLang="pl-PL" sz="2400">
                <a:solidFill>
                  <a:schemeClr val="bg2"/>
                </a:solidFill>
              </a:rPr>
              <a:t>w </a:t>
            </a:r>
            <a:r>
              <a:rPr lang="pl-PL" altLang="pl-PL" sz="2400">
                <a:solidFill>
                  <a:srgbClr val="FF0000"/>
                </a:solidFill>
              </a:rPr>
              <a:t>protokole dostępu do sieci Ethernet</a:t>
            </a:r>
            <a:r>
              <a:rPr lang="pl-PL" altLang="pl-PL" sz="2400">
                <a:solidFill>
                  <a:schemeClr val="bg2"/>
                </a:solidFill>
              </a:rPr>
              <a:t>, w tzw. technice </a:t>
            </a:r>
            <a:r>
              <a:rPr lang="pl-PL" altLang="pl-PL" sz="2400">
                <a:solidFill>
                  <a:srgbClr val="FF0000"/>
                </a:solidFill>
              </a:rPr>
              <a:t>CSMA/CD </a:t>
            </a:r>
            <a:r>
              <a:rPr lang="pl-PL" altLang="pl-PL" sz="1800">
                <a:solidFill>
                  <a:schemeClr val="bg2"/>
                </a:solidFill>
              </a:rPr>
              <a:t>(Carrier Sense Multiple Access / with Collision Detection).</a:t>
            </a:r>
            <a:r>
              <a:rPr lang="pl-PL" altLang="pl-PL" sz="2400">
                <a:solidFill>
                  <a:schemeClr val="bg2"/>
                </a:solidFill>
              </a:rPr>
              <a:t> </a:t>
            </a:r>
          </a:p>
          <a:p>
            <a:pPr eaLnBrk="1" hangingPunct="1"/>
            <a:endParaRPr lang="pl-PL" altLang="pl-PL" sz="2400">
              <a:solidFill>
                <a:schemeClr val="bg2"/>
              </a:solidFill>
            </a:endParaRPr>
          </a:p>
          <a:p>
            <a:pPr eaLnBrk="1" hangingPunct="1"/>
            <a:r>
              <a:rPr lang="pl-PL" altLang="pl-PL" sz="2400">
                <a:solidFill>
                  <a:schemeClr val="bg2"/>
                </a:solidFill>
              </a:rPr>
              <a:t>Technika ta wykorzystuje mechanizm detekcji kolizji: </a:t>
            </a:r>
          </a:p>
          <a:p>
            <a:pPr eaLnBrk="1" hangingPunct="1">
              <a:buFontTx/>
              <a:buChar char="•"/>
            </a:pPr>
            <a:r>
              <a:rPr lang="pl-PL" altLang="pl-PL" sz="2400">
                <a:solidFill>
                  <a:schemeClr val="bg2"/>
                </a:solidFill>
              </a:rPr>
              <a:t>Do wspólnego medium (współdzielony zasób) podłączony jest szereg stacji roboczych. </a:t>
            </a:r>
          </a:p>
          <a:p>
            <a:pPr eaLnBrk="1" hangingPunct="1">
              <a:buFontTx/>
              <a:buChar char="•"/>
            </a:pPr>
            <a:r>
              <a:rPr lang="pl-PL" altLang="pl-PL" sz="2400">
                <a:solidFill>
                  <a:schemeClr val="bg2"/>
                </a:solidFill>
              </a:rPr>
              <a:t>Każda stacja wykonuje następujący algorytm: stacja śledzi stan medium i zaczyna nadawać, gdy medium jest wolne.</a:t>
            </a:r>
          </a:p>
          <a:p>
            <a:pPr eaLnBrk="1" hangingPunct="1">
              <a:buFontTx/>
              <a:buChar char="•"/>
            </a:pPr>
            <a:r>
              <a:rPr lang="pl-PL" altLang="pl-PL" sz="2400">
                <a:solidFill>
                  <a:schemeClr val="bg2"/>
                </a:solidFill>
              </a:rPr>
              <a:t>Gdy dojdzie do kolizji, tzn. gdy dwie stacje jednocześnie zaczną nadawać, wszystkie stacje przerywają nadawanie </a:t>
            </a:r>
            <a:br>
              <a:rPr lang="pl-PL" altLang="pl-PL" sz="2400">
                <a:solidFill>
                  <a:schemeClr val="bg2"/>
                </a:solidFill>
              </a:rPr>
            </a:br>
            <a:r>
              <a:rPr lang="pl-PL" altLang="pl-PL" sz="2400">
                <a:solidFill>
                  <a:schemeClr val="bg2"/>
                </a:solidFill>
              </a:rPr>
              <a:t>i wznawiają je po losowo wybranym odcinku czasu. </a:t>
            </a:r>
          </a:p>
        </p:txBody>
      </p:sp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1"/>
                </a:solidFill>
              </a:rPr>
              <a:t>Algorytmy probabilistyczne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266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139267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268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1000"/>
              <a:t>Wydział Fizyki i Informatyki Stosowanej</a:t>
            </a:r>
          </a:p>
        </p:txBody>
      </p:sp>
      <p:sp>
        <p:nvSpPr>
          <p:cNvPr id="139270" name="Text Box 6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l-PL" altLang="pl-PL">
                <a:solidFill>
                  <a:schemeClr val="bg1"/>
                </a:solidFill>
              </a:rPr>
              <a:t>Sortowanie</a:t>
            </a:r>
          </a:p>
        </p:txBody>
      </p:sp>
      <p:sp>
        <p:nvSpPr>
          <p:cNvPr id="139308" name="Text Box 44"/>
          <p:cNvSpPr txBox="1">
            <a:spLocks noChangeArrowheads="1"/>
          </p:cNvSpPr>
          <p:nvPr/>
        </p:nvSpPr>
        <p:spPr bwMode="auto">
          <a:xfrm>
            <a:off x="957263" y="2092325"/>
            <a:ext cx="696595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800" b="1" dirty="0">
                <a:solidFill>
                  <a:srgbClr val="FF0000"/>
                </a:solidFill>
              </a:rPr>
              <a:t>Sortowanie</a:t>
            </a:r>
          </a:p>
        </p:txBody>
      </p:sp>
    </p:spTree>
    <p:extLst>
      <p:ext uri="{BB962C8B-B14F-4D97-AF65-F5344CB8AC3E}">
        <p14:creationId xmlns:p14="http://schemas.microsoft.com/office/powerpoint/2010/main" val="10095945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4103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/>
            </a:p>
          </p:txBody>
        </p:sp>
        <p:sp>
          <p:nvSpPr>
            <p:cNvPr id="4104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1000"/>
              <a:t>Wydział Fizyki i Informatyki Stosowanej</a:t>
            </a: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1"/>
                </a:solidFill>
              </a:rPr>
              <a:t>Algorytmy i struktury danych</a:t>
            </a:r>
          </a:p>
        </p:txBody>
      </p:sp>
      <p:sp>
        <p:nvSpPr>
          <p:cNvPr id="4101" name="Rectangle 8"/>
          <p:cNvSpPr>
            <a:spLocks noChangeArrowheads="1"/>
          </p:cNvSpPr>
          <p:nvPr/>
        </p:nvSpPr>
        <p:spPr bwMode="auto">
          <a:xfrm>
            <a:off x="188913" y="655638"/>
            <a:ext cx="87725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pl-PL" altLang="pl-PL" sz="2400">
                <a:solidFill>
                  <a:srgbClr val="FF0000"/>
                </a:solidFill>
              </a:rPr>
              <a:t>Algorytm</a:t>
            </a:r>
            <a:r>
              <a:rPr lang="pl-PL" altLang="pl-PL" sz="2400">
                <a:solidFill>
                  <a:schemeClr val="bg2"/>
                </a:solidFill>
              </a:rPr>
              <a:t> to skończony, uporządkowany </a:t>
            </a:r>
            <a:r>
              <a:rPr lang="pl-PL" altLang="pl-PL" sz="2400">
                <a:solidFill>
                  <a:srgbClr val="FF0000"/>
                </a:solidFill>
              </a:rPr>
              <a:t>zbiór czynności</a:t>
            </a:r>
            <a:r>
              <a:rPr lang="pl-PL" altLang="pl-PL" sz="2400">
                <a:solidFill>
                  <a:schemeClr val="bg2"/>
                </a:solidFill>
              </a:rPr>
              <a:t> koniecznych do wykonania pewnego zadania w skończonej liczbie kroków. </a:t>
            </a:r>
          </a:p>
        </p:txBody>
      </p:sp>
      <p:sp>
        <p:nvSpPr>
          <p:cNvPr id="157705" name="Rectangle 9"/>
          <p:cNvSpPr>
            <a:spLocks noChangeArrowheads="1"/>
          </p:cNvSpPr>
          <p:nvPr/>
        </p:nvSpPr>
        <p:spPr bwMode="auto">
          <a:xfrm>
            <a:off x="857250" y="2252663"/>
            <a:ext cx="3735388" cy="392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pl-PL" altLang="pl-PL" sz="2400">
                <a:solidFill>
                  <a:srgbClr val="FF0000"/>
                </a:solidFill>
              </a:rPr>
              <a:t>Cechy algorytmów</a:t>
            </a:r>
            <a:r>
              <a:rPr lang="pl-PL" altLang="pl-PL" sz="2400">
                <a:solidFill>
                  <a:schemeClr val="bg2"/>
                </a:solidFill>
              </a:rPr>
              <a:t> : 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pl-PL" altLang="pl-PL" sz="2400">
                <a:solidFill>
                  <a:schemeClr val="bg2"/>
                </a:solidFill>
              </a:rPr>
              <a:t>poprawność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pl-PL" altLang="pl-PL" sz="2400">
                <a:solidFill>
                  <a:schemeClr val="bg2"/>
                </a:solidFill>
              </a:rPr>
              <a:t>jednoznaczność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pl-PL" altLang="pl-PL" sz="2400">
                <a:solidFill>
                  <a:schemeClr val="bg2"/>
                </a:solidFill>
              </a:rPr>
              <a:t>skończoność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pl-PL" altLang="pl-PL" sz="2400">
                <a:solidFill>
                  <a:schemeClr val="bg2"/>
                </a:solidFill>
              </a:rPr>
              <a:t>sprawność 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pl-PL" altLang="pl-PL" sz="2400">
                <a:solidFill>
                  <a:schemeClr val="bg2"/>
                </a:solidFill>
              </a:rPr>
              <a:t>prostota wykonania </a:t>
            </a:r>
            <a:br>
              <a:rPr lang="pl-PL" altLang="pl-PL" sz="2400">
                <a:solidFill>
                  <a:schemeClr val="bg2"/>
                </a:solidFill>
              </a:rPr>
            </a:br>
            <a:endParaRPr lang="pl-PL" altLang="pl-PL" sz="240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2514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192515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516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2517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1000"/>
              <a:t>Wydział Fizyki i Informatyki Stosowanej</a:t>
            </a:r>
          </a:p>
        </p:txBody>
      </p:sp>
      <p:sp>
        <p:nvSpPr>
          <p:cNvPr id="192518" name="Text Box 6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l-PL" altLang="pl-PL">
                <a:solidFill>
                  <a:schemeClr val="bg1"/>
                </a:solidFill>
              </a:rPr>
              <a:t>Sortowanie</a:t>
            </a:r>
          </a:p>
        </p:txBody>
      </p:sp>
      <p:sp>
        <p:nvSpPr>
          <p:cNvPr id="192588" name="Rectangle 76"/>
          <p:cNvSpPr>
            <a:spLocks noChangeArrowheads="1"/>
          </p:cNvSpPr>
          <p:nvPr/>
        </p:nvSpPr>
        <p:spPr bwMode="auto">
          <a:xfrm>
            <a:off x="433388" y="668338"/>
            <a:ext cx="8275637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pl-PL" altLang="pl-PL" sz="2000">
                <a:solidFill>
                  <a:srgbClr val="FF0000"/>
                </a:solidFill>
              </a:rPr>
              <a:t>Algorytmy sortowania</a:t>
            </a:r>
            <a:r>
              <a:rPr lang="pl-PL" altLang="pl-PL" sz="2000">
                <a:solidFill>
                  <a:schemeClr val="bg2"/>
                </a:solidFill>
              </a:rPr>
              <a:t> są jednymi z najbardziej znanych algorytmów. Ponieważ proces sortowania jest bardzo ważny w dzisiejszym oprogramowaniu tak więc powstało wiele algorytmów. </a:t>
            </a:r>
          </a:p>
          <a:p>
            <a:r>
              <a:rPr lang="pl-PL" altLang="pl-PL" sz="2000">
                <a:solidFill>
                  <a:schemeClr val="bg2"/>
                </a:solidFill>
              </a:rPr>
              <a:t>Sortować można nie tylko tablice, ale także inne struktury danych, chociażby na przykład listy. </a:t>
            </a:r>
          </a:p>
        </p:txBody>
      </p:sp>
      <p:sp>
        <p:nvSpPr>
          <p:cNvPr id="192621" name="Rectangle 109"/>
          <p:cNvSpPr>
            <a:spLocks noChangeArrowheads="1"/>
          </p:cNvSpPr>
          <p:nvPr/>
        </p:nvSpPr>
        <p:spPr bwMode="auto">
          <a:xfrm>
            <a:off x="1398588" y="2846388"/>
            <a:ext cx="6323012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200000"/>
              </a:lnSpc>
              <a:buFontTx/>
              <a:buChar char="•"/>
            </a:pPr>
            <a:r>
              <a:rPr lang="pl-PL" altLang="pl-PL" sz="2000">
                <a:solidFill>
                  <a:srgbClr val="FF0000"/>
                </a:solidFill>
                <a:latin typeface="Comic Sans MS" panose="030F0702030302020204" pitchFamily="66" charset="0"/>
              </a:rPr>
              <a:t>Sortowanie bąbelkowe (bubblesort)</a:t>
            </a:r>
          </a:p>
          <a:p>
            <a:pPr>
              <a:lnSpc>
                <a:spcPct val="200000"/>
              </a:lnSpc>
              <a:buFontTx/>
              <a:buChar char="•"/>
            </a:pPr>
            <a:r>
              <a:rPr lang="pl-PL" altLang="pl-PL" sz="2000">
                <a:solidFill>
                  <a:schemeClr val="bg2"/>
                </a:solidFill>
                <a:latin typeface="Comic Sans MS" panose="030F0702030302020204" pitchFamily="66" charset="0"/>
              </a:rPr>
              <a:t>Sortowanie przez wstawianie (insertionsort)</a:t>
            </a:r>
          </a:p>
          <a:p>
            <a:pPr>
              <a:lnSpc>
                <a:spcPct val="200000"/>
              </a:lnSpc>
              <a:buFontTx/>
              <a:buChar char="•"/>
            </a:pPr>
            <a:r>
              <a:rPr lang="pl-PL" altLang="pl-PL" sz="2000">
                <a:solidFill>
                  <a:schemeClr val="bg2"/>
                </a:solidFill>
                <a:latin typeface="Comic Sans MS" panose="030F0702030302020204" pitchFamily="66" charset="0"/>
              </a:rPr>
              <a:t>Sortowanie przez wymianę/wybór (selectionsort)</a:t>
            </a:r>
          </a:p>
          <a:p>
            <a:pPr>
              <a:lnSpc>
                <a:spcPct val="200000"/>
              </a:lnSpc>
              <a:buFontTx/>
              <a:buChar char="•"/>
            </a:pPr>
            <a:r>
              <a:rPr lang="pl-PL" altLang="pl-PL" sz="2000">
                <a:solidFill>
                  <a:schemeClr val="bg2"/>
                </a:solidFill>
                <a:latin typeface="Comic Sans MS" panose="030F0702030302020204" pitchFamily="66" charset="0"/>
              </a:rPr>
              <a:t>Sortowanie szybkie (quicksort)</a:t>
            </a:r>
          </a:p>
          <a:p>
            <a:pPr>
              <a:lnSpc>
                <a:spcPct val="200000"/>
              </a:lnSpc>
              <a:buFontTx/>
              <a:buChar char="•"/>
            </a:pPr>
            <a:r>
              <a:rPr lang="pl-PL" altLang="pl-PL" sz="2000">
                <a:solidFill>
                  <a:schemeClr val="bg2"/>
                </a:solidFill>
                <a:latin typeface="Comic Sans MS" panose="030F0702030302020204" pitchFamily="66" charset="0"/>
              </a:rPr>
              <a:t>Sortowanie przez zliczanie (countingsort) </a:t>
            </a:r>
            <a:endParaRPr lang="pl-PL" altLang="pl-PL" sz="200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3983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62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194563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564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4565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1000"/>
              <a:t>Wydział Fizyki i Informatyki Stosowanej</a:t>
            </a:r>
          </a:p>
        </p:txBody>
      </p:sp>
      <p:sp>
        <p:nvSpPr>
          <p:cNvPr id="194566" name="Text Box 6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l-PL" altLang="pl-PL">
                <a:solidFill>
                  <a:schemeClr val="bg1"/>
                </a:solidFill>
              </a:rPr>
              <a:t>Sortowanie</a:t>
            </a:r>
          </a:p>
        </p:txBody>
      </p:sp>
      <p:sp>
        <p:nvSpPr>
          <p:cNvPr id="194622" name="Rectangle 62"/>
          <p:cNvSpPr>
            <a:spLocks noChangeArrowheads="1"/>
          </p:cNvSpPr>
          <p:nvPr/>
        </p:nvSpPr>
        <p:spPr bwMode="auto">
          <a:xfrm>
            <a:off x="273050" y="882650"/>
            <a:ext cx="860107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pl-PL" altLang="pl-PL" sz="2000">
                <a:solidFill>
                  <a:srgbClr val="FF0000"/>
                </a:solidFill>
              </a:rPr>
              <a:t>Sortowanie przez wstawianie (insertionsort) </a:t>
            </a:r>
          </a:p>
          <a:p>
            <a:r>
              <a:rPr lang="pl-PL" altLang="pl-PL" sz="2000">
                <a:solidFill>
                  <a:schemeClr val="bg2"/>
                </a:solidFill>
              </a:rPr>
              <a:t>Zasada działania tego algorytmu jest często porównywana do porządkowania kart w wachlarz podczas gry. Każdą kartę wstawiamy </a:t>
            </a:r>
          </a:p>
          <a:p>
            <a:r>
              <a:rPr lang="pl-PL" altLang="pl-PL" sz="2000">
                <a:solidFill>
                  <a:schemeClr val="bg2"/>
                </a:solidFill>
              </a:rPr>
              <a:t>w odpowiednie miejsce, tzn. po młodszej, ale przed starszą. Podobnie jest z liczbami.</a:t>
            </a:r>
          </a:p>
        </p:txBody>
      </p:sp>
      <p:sp>
        <p:nvSpPr>
          <p:cNvPr id="194623" name="Rectangle 63"/>
          <p:cNvSpPr>
            <a:spLocks noChangeArrowheads="1"/>
          </p:cNvSpPr>
          <p:nvPr/>
        </p:nvSpPr>
        <p:spPr bwMode="auto">
          <a:xfrm>
            <a:off x="279400" y="3003550"/>
            <a:ext cx="857885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pl-PL" altLang="pl-PL" sz="2000">
                <a:solidFill>
                  <a:srgbClr val="FF0000"/>
                </a:solidFill>
              </a:rPr>
              <a:t>Sortowanie przez wymianę/wybór (selectionsort)</a:t>
            </a:r>
          </a:p>
          <a:p>
            <a:r>
              <a:rPr lang="pl-PL" altLang="pl-PL" sz="2000">
                <a:solidFill>
                  <a:schemeClr val="bg2"/>
                </a:solidFill>
              </a:rPr>
              <a:t>Metoda ta nazywana jest sortowaniem przez wymianę gdyż na początku szukany jest najmniejszy element, po znalezieniu go jest on zamieniany z pierwszym elementem tablicy.</a:t>
            </a:r>
            <a:br>
              <a:rPr lang="pl-PL" altLang="pl-PL" sz="2000">
                <a:solidFill>
                  <a:schemeClr val="bg2"/>
                </a:solidFill>
              </a:rPr>
            </a:br>
            <a:r>
              <a:rPr lang="pl-PL" altLang="pl-PL" sz="2000">
                <a:solidFill>
                  <a:schemeClr val="bg2"/>
                </a:solidFill>
              </a:rPr>
              <a:t>Następnie szukany jest znów najmniejszy element, ale począwszy od elementu drugiego (pierwszy - najmniejszy jest już wstawiony na odpowiednie miejsce), po jego znalezieniu jest on zamieniany z drugim elementem. Czynność tą powtarzamy kolejno na elementach od trzeciego, czwartego, aż do </a:t>
            </a:r>
            <a:r>
              <a:rPr lang="pl-PL" altLang="pl-PL" sz="2000" i="1">
                <a:solidFill>
                  <a:schemeClr val="bg2"/>
                </a:solidFill>
              </a:rPr>
              <a:t>n-tego</a:t>
            </a:r>
            <a:r>
              <a:rPr lang="pl-PL" altLang="pl-PL" sz="2000">
                <a:solidFill>
                  <a:schemeClr val="bg2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303535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658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198659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660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8661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1000"/>
              <a:t>Wydział Fizyki i Informatyki Stosowanej</a:t>
            </a:r>
          </a:p>
        </p:txBody>
      </p:sp>
      <p:sp>
        <p:nvSpPr>
          <p:cNvPr id="198662" name="Text Box 6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l-PL" altLang="pl-PL">
                <a:solidFill>
                  <a:schemeClr val="bg1"/>
                </a:solidFill>
              </a:rPr>
              <a:t>Sortowanie</a:t>
            </a:r>
          </a:p>
        </p:txBody>
      </p:sp>
      <p:sp>
        <p:nvSpPr>
          <p:cNvPr id="198665" name="Rectangle 9"/>
          <p:cNvSpPr>
            <a:spLocks noChangeArrowheads="1"/>
          </p:cNvSpPr>
          <p:nvPr/>
        </p:nvSpPr>
        <p:spPr bwMode="auto">
          <a:xfrm>
            <a:off x="212725" y="676275"/>
            <a:ext cx="868521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pl-PL" altLang="pl-PL" sz="2000">
                <a:solidFill>
                  <a:srgbClr val="FF0000"/>
                </a:solidFill>
              </a:rPr>
              <a:t>Sortowanie szybkie (quicksort) </a:t>
            </a:r>
          </a:p>
          <a:p>
            <a:r>
              <a:rPr lang="pl-PL" altLang="pl-PL" sz="2000">
                <a:solidFill>
                  <a:schemeClr val="bg2"/>
                </a:solidFill>
              </a:rPr>
              <a:t>Zasada jego działania opiera się o metodę </a:t>
            </a:r>
            <a:r>
              <a:rPr lang="pl-PL" altLang="pl-PL" sz="2000">
                <a:solidFill>
                  <a:srgbClr val="FF0000"/>
                </a:solidFill>
              </a:rPr>
              <a:t>dziel i zwyciężaj</a:t>
            </a:r>
            <a:r>
              <a:rPr lang="pl-PL" altLang="pl-PL" sz="2000">
                <a:solidFill>
                  <a:schemeClr val="bg2"/>
                </a:solidFill>
              </a:rPr>
              <a:t>. </a:t>
            </a:r>
          </a:p>
          <a:p>
            <a:r>
              <a:rPr lang="pl-PL" altLang="pl-PL" sz="2000">
                <a:solidFill>
                  <a:schemeClr val="bg2"/>
                </a:solidFill>
              </a:rPr>
              <a:t>Zbiór danych zostaje podzielony na </a:t>
            </a:r>
            <a:r>
              <a:rPr lang="pl-PL" altLang="pl-PL" sz="2000">
                <a:solidFill>
                  <a:srgbClr val="FF0000"/>
                </a:solidFill>
              </a:rPr>
              <a:t>dwa podzbiory</a:t>
            </a:r>
            <a:r>
              <a:rPr lang="pl-PL" altLang="pl-PL" sz="2000">
                <a:solidFill>
                  <a:schemeClr val="bg2"/>
                </a:solidFill>
              </a:rPr>
              <a:t> i </a:t>
            </a:r>
            <a:r>
              <a:rPr lang="pl-PL" altLang="pl-PL" sz="2000">
                <a:solidFill>
                  <a:srgbClr val="FF0000"/>
                </a:solidFill>
              </a:rPr>
              <a:t>każdy z nich jest sortowany niezależnie od drugiego</a:t>
            </a:r>
            <a:r>
              <a:rPr lang="pl-PL" altLang="pl-PL" sz="20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98666" name="Rectangle 10"/>
          <p:cNvSpPr>
            <a:spLocks noChangeArrowheads="1"/>
          </p:cNvSpPr>
          <p:nvPr/>
        </p:nvSpPr>
        <p:spPr bwMode="auto">
          <a:xfrm>
            <a:off x="179388" y="2427288"/>
            <a:ext cx="5184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 sz="2000">
                <a:solidFill>
                  <a:srgbClr val="FF0000"/>
                </a:solidFill>
              </a:rPr>
              <a:t>Sortowanie przez zliczanie (countingsort) </a:t>
            </a:r>
          </a:p>
        </p:txBody>
      </p:sp>
      <p:sp>
        <p:nvSpPr>
          <p:cNvPr id="198667" name="Rectangle 11"/>
          <p:cNvSpPr>
            <a:spLocks noChangeArrowheads="1"/>
          </p:cNvSpPr>
          <p:nvPr/>
        </p:nvSpPr>
        <p:spPr bwMode="auto">
          <a:xfrm>
            <a:off x="201613" y="3057525"/>
            <a:ext cx="8694737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l-PL" altLang="pl-PL" sz="2000">
                <a:solidFill>
                  <a:schemeClr val="bg2"/>
                </a:solidFill>
              </a:rPr>
              <a:t>Sortowanie przez zliczanie ma jedną potężną zaletę i jedną równie potężną wadę: </a:t>
            </a:r>
          </a:p>
          <a:p>
            <a:r>
              <a:rPr lang="pl-PL" altLang="pl-PL" sz="2000">
                <a:solidFill>
                  <a:srgbClr val="FF0000"/>
                </a:solidFill>
              </a:rPr>
              <a:t>Zaleta</a:t>
            </a:r>
            <a:r>
              <a:rPr lang="pl-PL" altLang="pl-PL" sz="2000">
                <a:solidFill>
                  <a:schemeClr val="bg2"/>
                </a:solidFill>
              </a:rPr>
              <a:t>: działa w czasie liniowym (jest szybki) </a:t>
            </a:r>
          </a:p>
          <a:p>
            <a:r>
              <a:rPr lang="pl-PL" altLang="pl-PL" sz="2000">
                <a:solidFill>
                  <a:srgbClr val="FF0000"/>
                </a:solidFill>
              </a:rPr>
              <a:t>Wada</a:t>
            </a:r>
            <a:r>
              <a:rPr lang="pl-PL" altLang="pl-PL" sz="2000">
                <a:solidFill>
                  <a:schemeClr val="bg2"/>
                </a:solidFill>
              </a:rPr>
              <a:t>: może sortować wyłącznie liczby całkowite</a:t>
            </a:r>
          </a:p>
          <a:p>
            <a:endParaRPr lang="pl-PL" altLang="pl-PL" sz="2000">
              <a:solidFill>
                <a:schemeClr val="bg2"/>
              </a:solidFill>
            </a:endParaRPr>
          </a:p>
          <a:p>
            <a:r>
              <a:rPr lang="pl-PL" altLang="pl-PL" sz="2000">
                <a:solidFill>
                  <a:schemeClr val="bg2"/>
                </a:solidFill>
              </a:rPr>
              <a:t>Obydwie te cechy wynikają ze sposobu sortowania. Polega ono na liczeniu, ile razy dana liczba występuje w ciągu, który mamy posortować. Następnie wystarczy utworzyć nowy ciąg, korzystając z danych zebranych wcześniej.</a:t>
            </a:r>
          </a:p>
        </p:txBody>
      </p:sp>
    </p:spTree>
    <p:extLst>
      <p:ext uri="{BB962C8B-B14F-4D97-AF65-F5344CB8AC3E}">
        <p14:creationId xmlns:p14="http://schemas.microsoft.com/office/powerpoint/2010/main" val="26402860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706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200707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0708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0709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1000"/>
              <a:t>Wydział Fizyki i Informatyki Stosowanej</a:t>
            </a:r>
          </a:p>
        </p:txBody>
      </p:sp>
      <p:sp>
        <p:nvSpPr>
          <p:cNvPr id="200710" name="Text Box 6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l-PL" altLang="pl-PL">
                <a:solidFill>
                  <a:schemeClr val="bg1"/>
                </a:solidFill>
              </a:rPr>
              <a:t>Sortowanie</a:t>
            </a:r>
          </a:p>
        </p:txBody>
      </p:sp>
      <p:sp>
        <p:nvSpPr>
          <p:cNvPr id="200713" name="Rectangle 9"/>
          <p:cNvSpPr>
            <a:spLocks noChangeArrowheads="1"/>
          </p:cNvSpPr>
          <p:nvPr/>
        </p:nvSpPr>
        <p:spPr bwMode="auto">
          <a:xfrm>
            <a:off x="360363" y="1201738"/>
            <a:ext cx="8340725" cy="527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pl-PL" altLang="pl-PL" sz="2000">
                <a:solidFill>
                  <a:schemeClr val="bg2"/>
                </a:solidFill>
              </a:rPr>
              <a:t>Np. mamy posortować ciąg: 3,6,3,2,7,1,7,1. </a:t>
            </a:r>
          </a:p>
          <a:p>
            <a:r>
              <a:rPr lang="pl-PL" altLang="pl-PL" sz="2000">
                <a:solidFill>
                  <a:schemeClr val="bg2"/>
                </a:solidFill>
              </a:rPr>
              <a:t>Po zliczeniu (w jednym korku) operujemy danymi na temat liczności poszczególnych liczb: </a:t>
            </a:r>
          </a:p>
          <a:p>
            <a:r>
              <a:rPr lang="pl-PL" altLang="pl-PL" sz="2000">
                <a:solidFill>
                  <a:schemeClr val="bg2"/>
                </a:solidFill>
              </a:rPr>
              <a:t>Liczba 1 występuje 2 razy </a:t>
            </a:r>
          </a:p>
          <a:p>
            <a:r>
              <a:rPr lang="pl-PL" altLang="pl-PL" sz="2000">
                <a:solidFill>
                  <a:schemeClr val="bg2"/>
                </a:solidFill>
              </a:rPr>
              <a:t>Liczba 2 występuje 1 raz </a:t>
            </a:r>
          </a:p>
          <a:p>
            <a:r>
              <a:rPr lang="pl-PL" altLang="pl-PL" sz="2000">
                <a:solidFill>
                  <a:schemeClr val="bg2"/>
                </a:solidFill>
              </a:rPr>
              <a:t>Liczba 3 występuje 2 razy </a:t>
            </a:r>
          </a:p>
          <a:p>
            <a:r>
              <a:rPr lang="pl-PL" altLang="pl-PL" sz="2000">
                <a:solidFill>
                  <a:schemeClr val="bg2"/>
                </a:solidFill>
              </a:rPr>
              <a:t>Liczba 4 występuje 0 razy </a:t>
            </a:r>
          </a:p>
          <a:p>
            <a:r>
              <a:rPr lang="pl-PL" altLang="pl-PL" sz="2000">
                <a:solidFill>
                  <a:schemeClr val="bg2"/>
                </a:solidFill>
              </a:rPr>
              <a:t>Liczba 5 występuje 0 razy </a:t>
            </a:r>
          </a:p>
          <a:p>
            <a:r>
              <a:rPr lang="pl-PL" altLang="pl-PL" sz="2000">
                <a:solidFill>
                  <a:schemeClr val="bg2"/>
                </a:solidFill>
              </a:rPr>
              <a:t>Liczba 6 występuje 1 raz </a:t>
            </a:r>
          </a:p>
          <a:p>
            <a:r>
              <a:rPr lang="pl-PL" altLang="pl-PL" sz="2000">
                <a:solidFill>
                  <a:schemeClr val="bg2"/>
                </a:solidFill>
              </a:rPr>
              <a:t>Liczba 7 występuje 2 razy </a:t>
            </a:r>
          </a:p>
          <a:p>
            <a:r>
              <a:rPr lang="pl-PL" altLang="pl-PL" sz="2000">
                <a:solidFill>
                  <a:schemeClr val="bg2"/>
                </a:solidFill>
              </a:rPr>
              <a:t>Na podstawie tych danych tworzymy ciąg: 1,1,2,3,3,6,7,7. Jest to ciąg wejściowy, ale posortowany. </a:t>
            </a:r>
          </a:p>
          <a:p>
            <a:endParaRPr lang="pl-PL" altLang="pl-PL" sz="2000">
              <a:solidFill>
                <a:schemeClr val="bg2"/>
              </a:solidFill>
            </a:endParaRPr>
          </a:p>
          <a:p>
            <a:r>
              <a:rPr lang="pl-PL" altLang="pl-PL" sz="2000">
                <a:solidFill>
                  <a:srgbClr val="FF0000"/>
                </a:solidFill>
              </a:rPr>
              <a:t>Proces zliczania odbył się w jednym kroku </a:t>
            </a:r>
          </a:p>
          <a:p>
            <a:r>
              <a:rPr lang="pl-PL" altLang="pl-PL" sz="2000">
                <a:solidFill>
                  <a:srgbClr val="FF0000"/>
                </a:solidFill>
              </a:rPr>
              <a:t>Nie doszło do ani jednej zamiany elementów </a:t>
            </a:r>
          </a:p>
          <a:p>
            <a:r>
              <a:rPr lang="pl-PL" altLang="pl-PL" sz="2000">
                <a:solidFill>
                  <a:srgbClr val="FF0000"/>
                </a:solidFill>
              </a:rPr>
              <a:t>Proces tworzenia tablicy wynikowej odbył się w jednym kroku </a:t>
            </a:r>
          </a:p>
          <a:p>
            <a:pPr eaLnBrk="0" hangingPunct="0"/>
            <a:endParaRPr lang="pl-PL" altLang="pl-PL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00714" name="Rectangle 10"/>
          <p:cNvSpPr>
            <a:spLocks noChangeArrowheads="1"/>
          </p:cNvSpPr>
          <p:nvPr/>
        </p:nvSpPr>
        <p:spPr bwMode="auto">
          <a:xfrm>
            <a:off x="358775" y="582613"/>
            <a:ext cx="5184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 sz="2000">
                <a:solidFill>
                  <a:srgbClr val="FF0000"/>
                </a:solidFill>
              </a:rPr>
              <a:t>Sortowanie przez zliczanie (countingsort) </a:t>
            </a:r>
          </a:p>
        </p:txBody>
      </p:sp>
    </p:spTree>
    <p:extLst>
      <p:ext uri="{BB962C8B-B14F-4D97-AF65-F5344CB8AC3E}">
        <p14:creationId xmlns:p14="http://schemas.microsoft.com/office/powerpoint/2010/main" val="11666044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610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196611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6612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6613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1000"/>
              <a:t>Wydział Fizyki i Informatyki Stosowanej</a:t>
            </a:r>
          </a:p>
        </p:txBody>
      </p:sp>
      <p:sp>
        <p:nvSpPr>
          <p:cNvPr id="196614" name="Text Box 6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l-PL" altLang="pl-PL">
                <a:solidFill>
                  <a:schemeClr val="bg1"/>
                </a:solidFill>
              </a:rPr>
              <a:t>Sortowanie</a:t>
            </a:r>
          </a:p>
        </p:txBody>
      </p:sp>
      <p:sp>
        <p:nvSpPr>
          <p:cNvPr id="196615" name="Rectangle 7"/>
          <p:cNvSpPr>
            <a:spLocks noChangeArrowheads="1"/>
          </p:cNvSpPr>
          <p:nvPr/>
        </p:nvSpPr>
        <p:spPr bwMode="auto">
          <a:xfrm>
            <a:off x="465138" y="460375"/>
            <a:ext cx="82042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pl-PL" altLang="pl-PL" sz="2000">
                <a:solidFill>
                  <a:srgbClr val="FF0000"/>
                </a:solidFill>
              </a:rPr>
              <a:t>Sortowanie bąbelkowe.</a:t>
            </a:r>
          </a:p>
          <a:p>
            <a:r>
              <a:rPr lang="pl-PL" altLang="pl-PL" sz="2000">
                <a:solidFill>
                  <a:schemeClr val="bg2"/>
                </a:solidFill>
              </a:rPr>
              <a:t>Sprawdzamy całą tablicę od końca, jeżeli trafimy na parę elementów, w której większy poprzedza mniejszy to </a:t>
            </a:r>
            <a:r>
              <a:rPr lang="pl-PL" altLang="pl-PL" sz="2000">
                <a:solidFill>
                  <a:srgbClr val="FF0000"/>
                </a:solidFill>
              </a:rPr>
              <a:t>zamieniamy je miejscami</a:t>
            </a:r>
            <a:r>
              <a:rPr lang="pl-PL" altLang="pl-PL" sz="2000">
                <a:solidFill>
                  <a:schemeClr val="bg2"/>
                </a:solidFill>
              </a:rPr>
              <a:t> i </a:t>
            </a:r>
            <a:r>
              <a:rPr lang="pl-PL" altLang="pl-PL" sz="2000">
                <a:solidFill>
                  <a:srgbClr val="FF0000"/>
                </a:solidFill>
              </a:rPr>
              <a:t>znów zaczynamy</a:t>
            </a:r>
            <a:r>
              <a:rPr lang="pl-PL" altLang="pl-PL" sz="2000">
                <a:solidFill>
                  <a:schemeClr val="bg2"/>
                </a:solidFill>
              </a:rPr>
              <a:t> przeszukiwać tą tablicę od końca. </a:t>
            </a:r>
          </a:p>
        </p:txBody>
      </p:sp>
      <p:sp>
        <p:nvSpPr>
          <p:cNvPr id="196616" name="Oval 8"/>
          <p:cNvSpPr>
            <a:spLocks noChangeArrowheads="1"/>
          </p:cNvSpPr>
          <p:nvPr/>
        </p:nvSpPr>
        <p:spPr bwMode="auto">
          <a:xfrm>
            <a:off x="6507163" y="2201863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2</a:t>
            </a:r>
          </a:p>
        </p:txBody>
      </p:sp>
      <p:sp>
        <p:nvSpPr>
          <p:cNvPr id="196617" name="Oval 9"/>
          <p:cNvSpPr>
            <a:spLocks noChangeArrowheads="1"/>
          </p:cNvSpPr>
          <p:nvPr/>
        </p:nvSpPr>
        <p:spPr bwMode="auto">
          <a:xfrm>
            <a:off x="6834188" y="2201863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4</a:t>
            </a:r>
          </a:p>
        </p:txBody>
      </p:sp>
      <p:sp>
        <p:nvSpPr>
          <p:cNvPr id="196618" name="Oval 10"/>
          <p:cNvSpPr>
            <a:spLocks noChangeArrowheads="1"/>
          </p:cNvSpPr>
          <p:nvPr/>
        </p:nvSpPr>
        <p:spPr bwMode="auto">
          <a:xfrm>
            <a:off x="7161213" y="2201863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1</a:t>
            </a:r>
          </a:p>
        </p:txBody>
      </p:sp>
      <p:sp>
        <p:nvSpPr>
          <p:cNvPr id="196619" name="Oval 11"/>
          <p:cNvSpPr>
            <a:spLocks noChangeArrowheads="1"/>
          </p:cNvSpPr>
          <p:nvPr/>
        </p:nvSpPr>
        <p:spPr bwMode="auto">
          <a:xfrm>
            <a:off x="7489825" y="2201863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3</a:t>
            </a:r>
          </a:p>
        </p:txBody>
      </p:sp>
      <p:sp>
        <p:nvSpPr>
          <p:cNvPr id="196620" name="Oval 12"/>
          <p:cNvSpPr>
            <a:spLocks noChangeArrowheads="1"/>
          </p:cNvSpPr>
          <p:nvPr/>
        </p:nvSpPr>
        <p:spPr bwMode="auto">
          <a:xfrm>
            <a:off x="6496050" y="2949575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2</a:t>
            </a:r>
          </a:p>
        </p:txBody>
      </p:sp>
      <p:sp>
        <p:nvSpPr>
          <p:cNvPr id="196621" name="Oval 13"/>
          <p:cNvSpPr>
            <a:spLocks noChangeArrowheads="1"/>
          </p:cNvSpPr>
          <p:nvPr/>
        </p:nvSpPr>
        <p:spPr bwMode="auto">
          <a:xfrm>
            <a:off x="6823075" y="2949575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4</a:t>
            </a:r>
          </a:p>
        </p:txBody>
      </p:sp>
      <p:sp>
        <p:nvSpPr>
          <p:cNvPr id="196622" name="Oval 14"/>
          <p:cNvSpPr>
            <a:spLocks noChangeArrowheads="1"/>
          </p:cNvSpPr>
          <p:nvPr/>
        </p:nvSpPr>
        <p:spPr bwMode="auto">
          <a:xfrm>
            <a:off x="7150100" y="2949575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1</a:t>
            </a:r>
          </a:p>
        </p:txBody>
      </p:sp>
      <p:sp>
        <p:nvSpPr>
          <p:cNvPr id="196623" name="Oval 15"/>
          <p:cNvSpPr>
            <a:spLocks noChangeArrowheads="1"/>
          </p:cNvSpPr>
          <p:nvPr/>
        </p:nvSpPr>
        <p:spPr bwMode="auto">
          <a:xfrm>
            <a:off x="7478713" y="2949575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3</a:t>
            </a:r>
          </a:p>
        </p:txBody>
      </p:sp>
      <p:sp>
        <p:nvSpPr>
          <p:cNvPr id="196624" name="Oval 16"/>
          <p:cNvSpPr>
            <a:spLocks noChangeArrowheads="1"/>
          </p:cNvSpPr>
          <p:nvPr/>
        </p:nvSpPr>
        <p:spPr bwMode="auto">
          <a:xfrm>
            <a:off x="6467475" y="3721100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2</a:t>
            </a:r>
          </a:p>
        </p:txBody>
      </p:sp>
      <p:sp>
        <p:nvSpPr>
          <p:cNvPr id="196625" name="Oval 17"/>
          <p:cNvSpPr>
            <a:spLocks noChangeArrowheads="1"/>
          </p:cNvSpPr>
          <p:nvPr/>
        </p:nvSpPr>
        <p:spPr bwMode="auto">
          <a:xfrm>
            <a:off x="6794500" y="3721100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1</a:t>
            </a:r>
          </a:p>
        </p:txBody>
      </p:sp>
      <p:sp>
        <p:nvSpPr>
          <p:cNvPr id="196626" name="Oval 18"/>
          <p:cNvSpPr>
            <a:spLocks noChangeArrowheads="1"/>
          </p:cNvSpPr>
          <p:nvPr/>
        </p:nvSpPr>
        <p:spPr bwMode="auto">
          <a:xfrm>
            <a:off x="7121525" y="3721100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4</a:t>
            </a:r>
          </a:p>
        </p:txBody>
      </p:sp>
      <p:sp>
        <p:nvSpPr>
          <p:cNvPr id="196627" name="Oval 19"/>
          <p:cNvSpPr>
            <a:spLocks noChangeArrowheads="1"/>
          </p:cNvSpPr>
          <p:nvPr/>
        </p:nvSpPr>
        <p:spPr bwMode="auto">
          <a:xfrm>
            <a:off x="7450138" y="3721100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3</a:t>
            </a:r>
          </a:p>
        </p:txBody>
      </p:sp>
      <p:sp>
        <p:nvSpPr>
          <p:cNvPr id="196628" name="Oval 20"/>
          <p:cNvSpPr>
            <a:spLocks noChangeArrowheads="1"/>
          </p:cNvSpPr>
          <p:nvPr/>
        </p:nvSpPr>
        <p:spPr bwMode="auto">
          <a:xfrm>
            <a:off x="6480175" y="5364163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2</a:t>
            </a:r>
          </a:p>
        </p:txBody>
      </p:sp>
      <p:sp>
        <p:nvSpPr>
          <p:cNvPr id="196629" name="Oval 21"/>
          <p:cNvSpPr>
            <a:spLocks noChangeArrowheads="1"/>
          </p:cNvSpPr>
          <p:nvPr/>
        </p:nvSpPr>
        <p:spPr bwMode="auto">
          <a:xfrm>
            <a:off x="6807200" y="5364163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1</a:t>
            </a:r>
          </a:p>
        </p:txBody>
      </p:sp>
      <p:sp>
        <p:nvSpPr>
          <p:cNvPr id="196630" name="Oval 22"/>
          <p:cNvSpPr>
            <a:spLocks noChangeArrowheads="1"/>
          </p:cNvSpPr>
          <p:nvPr/>
        </p:nvSpPr>
        <p:spPr bwMode="auto">
          <a:xfrm>
            <a:off x="7134225" y="5364163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3</a:t>
            </a:r>
          </a:p>
        </p:txBody>
      </p:sp>
      <p:sp>
        <p:nvSpPr>
          <p:cNvPr id="196631" name="Oval 23"/>
          <p:cNvSpPr>
            <a:spLocks noChangeArrowheads="1"/>
          </p:cNvSpPr>
          <p:nvPr/>
        </p:nvSpPr>
        <p:spPr bwMode="auto">
          <a:xfrm>
            <a:off x="7462838" y="5364163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4</a:t>
            </a:r>
          </a:p>
        </p:txBody>
      </p:sp>
      <p:sp>
        <p:nvSpPr>
          <p:cNvPr id="196632" name="Oval 24"/>
          <p:cNvSpPr>
            <a:spLocks noChangeArrowheads="1"/>
          </p:cNvSpPr>
          <p:nvPr/>
        </p:nvSpPr>
        <p:spPr bwMode="auto">
          <a:xfrm>
            <a:off x="6438900" y="6181725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1</a:t>
            </a:r>
          </a:p>
        </p:txBody>
      </p:sp>
      <p:sp>
        <p:nvSpPr>
          <p:cNvPr id="196633" name="Oval 25"/>
          <p:cNvSpPr>
            <a:spLocks noChangeArrowheads="1"/>
          </p:cNvSpPr>
          <p:nvPr/>
        </p:nvSpPr>
        <p:spPr bwMode="auto">
          <a:xfrm>
            <a:off x="6765925" y="6181725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2</a:t>
            </a:r>
          </a:p>
        </p:txBody>
      </p:sp>
      <p:sp>
        <p:nvSpPr>
          <p:cNvPr id="196634" name="Oval 26"/>
          <p:cNvSpPr>
            <a:spLocks noChangeArrowheads="1"/>
          </p:cNvSpPr>
          <p:nvPr/>
        </p:nvSpPr>
        <p:spPr bwMode="auto">
          <a:xfrm>
            <a:off x="7092950" y="6181725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3</a:t>
            </a:r>
          </a:p>
        </p:txBody>
      </p:sp>
      <p:sp>
        <p:nvSpPr>
          <p:cNvPr id="196635" name="Oval 27"/>
          <p:cNvSpPr>
            <a:spLocks noChangeArrowheads="1"/>
          </p:cNvSpPr>
          <p:nvPr/>
        </p:nvSpPr>
        <p:spPr bwMode="auto">
          <a:xfrm>
            <a:off x="7421563" y="6181725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4</a:t>
            </a:r>
          </a:p>
        </p:txBody>
      </p:sp>
      <p:sp>
        <p:nvSpPr>
          <p:cNvPr id="196636" name="Oval 28"/>
          <p:cNvSpPr>
            <a:spLocks noChangeArrowheads="1"/>
          </p:cNvSpPr>
          <p:nvPr/>
        </p:nvSpPr>
        <p:spPr bwMode="auto">
          <a:xfrm>
            <a:off x="7073900" y="2501900"/>
            <a:ext cx="727075" cy="3905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1&lt;3</a:t>
            </a:r>
          </a:p>
        </p:txBody>
      </p:sp>
      <p:sp>
        <p:nvSpPr>
          <p:cNvPr id="196637" name="Oval 29"/>
          <p:cNvSpPr>
            <a:spLocks noChangeArrowheads="1"/>
          </p:cNvSpPr>
          <p:nvPr/>
        </p:nvSpPr>
        <p:spPr bwMode="auto">
          <a:xfrm>
            <a:off x="6724650" y="3252788"/>
            <a:ext cx="727075" cy="3905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4&gt;1</a:t>
            </a:r>
          </a:p>
        </p:txBody>
      </p:sp>
      <p:sp>
        <p:nvSpPr>
          <p:cNvPr id="196638" name="Text Box 30"/>
          <p:cNvSpPr txBox="1">
            <a:spLocks noChangeArrowheads="1"/>
          </p:cNvSpPr>
          <p:nvPr/>
        </p:nvSpPr>
        <p:spPr bwMode="auto">
          <a:xfrm>
            <a:off x="7894638" y="3282950"/>
            <a:ext cx="9286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solidFill>
                  <a:srgbClr val="FF0000"/>
                </a:solidFill>
              </a:rPr>
              <a:t>zamiana</a:t>
            </a:r>
          </a:p>
        </p:txBody>
      </p:sp>
      <p:sp>
        <p:nvSpPr>
          <p:cNvPr id="196639" name="Oval 31"/>
          <p:cNvSpPr>
            <a:spLocks noChangeArrowheads="1"/>
          </p:cNvSpPr>
          <p:nvPr/>
        </p:nvSpPr>
        <p:spPr bwMode="auto">
          <a:xfrm>
            <a:off x="7034213" y="4035425"/>
            <a:ext cx="727075" cy="3905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4&gt;3</a:t>
            </a:r>
          </a:p>
        </p:txBody>
      </p:sp>
      <p:sp>
        <p:nvSpPr>
          <p:cNvPr id="196640" name="Oval 32"/>
          <p:cNvSpPr>
            <a:spLocks noChangeArrowheads="1"/>
          </p:cNvSpPr>
          <p:nvPr/>
        </p:nvSpPr>
        <p:spPr bwMode="auto">
          <a:xfrm>
            <a:off x="6445250" y="4548188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2</a:t>
            </a:r>
          </a:p>
        </p:txBody>
      </p:sp>
      <p:sp>
        <p:nvSpPr>
          <p:cNvPr id="196641" name="Oval 33"/>
          <p:cNvSpPr>
            <a:spLocks noChangeArrowheads="1"/>
          </p:cNvSpPr>
          <p:nvPr/>
        </p:nvSpPr>
        <p:spPr bwMode="auto">
          <a:xfrm>
            <a:off x="6772275" y="4548188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1</a:t>
            </a:r>
          </a:p>
        </p:txBody>
      </p:sp>
      <p:sp>
        <p:nvSpPr>
          <p:cNvPr id="196642" name="Oval 34"/>
          <p:cNvSpPr>
            <a:spLocks noChangeArrowheads="1"/>
          </p:cNvSpPr>
          <p:nvPr/>
        </p:nvSpPr>
        <p:spPr bwMode="auto">
          <a:xfrm>
            <a:off x="7099300" y="4548188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3</a:t>
            </a:r>
          </a:p>
        </p:txBody>
      </p:sp>
      <p:sp>
        <p:nvSpPr>
          <p:cNvPr id="196643" name="Oval 35"/>
          <p:cNvSpPr>
            <a:spLocks noChangeArrowheads="1"/>
          </p:cNvSpPr>
          <p:nvPr/>
        </p:nvSpPr>
        <p:spPr bwMode="auto">
          <a:xfrm>
            <a:off x="7427913" y="4548188"/>
            <a:ext cx="269875" cy="269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4</a:t>
            </a:r>
          </a:p>
        </p:txBody>
      </p:sp>
      <p:sp>
        <p:nvSpPr>
          <p:cNvPr id="196644" name="Oval 36"/>
          <p:cNvSpPr>
            <a:spLocks noChangeArrowheads="1"/>
          </p:cNvSpPr>
          <p:nvPr/>
        </p:nvSpPr>
        <p:spPr bwMode="auto">
          <a:xfrm>
            <a:off x="6394450" y="5710238"/>
            <a:ext cx="727075" cy="3905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2&lt;1</a:t>
            </a:r>
          </a:p>
        </p:txBody>
      </p:sp>
      <p:sp>
        <p:nvSpPr>
          <p:cNvPr id="196645" name="Text Box 37"/>
          <p:cNvSpPr txBox="1">
            <a:spLocks noChangeArrowheads="1"/>
          </p:cNvSpPr>
          <p:nvPr/>
        </p:nvSpPr>
        <p:spPr bwMode="auto">
          <a:xfrm>
            <a:off x="7894638" y="4049713"/>
            <a:ext cx="9286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solidFill>
                  <a:srgbClr val="FF0000"/>
                </a:solidFill>
              </a:rPr>
              <a:t>zamiana</a:t>
            </a:r>
          </a:p>
        </p:txBody>
      </p:sp>
      <p:sp>
        <p:nvSpPr>
          <p:cNvPr id="196646" name="Oval 38"/>
          <p:cNvSpPr>
            <a:spLocks noChangeArrowheads="1"/>
          </p:cNvSpPr>
          <p:nvPr/>
        </p:nvSpPr>
        <p:spPr bwMode="auto">
          <a:xfrm>
            <a:off x="6656388" y="4859338"/>
            <a:ext cx="727075" cy="3905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altLang="pl-PL"/>
              <a:t>1&lt;3</a:t>
            </a:r>
          </a:p>
        </p:txBody>
      </p:sp>
      <p:sp>
        <p:nvSpPr>
          <p:cNvPr id="196647" name="Text Box 39"/>
          <p:cNvSpPr txBox="1">
            <a:spLocks noChangeArrowheads="1"/>
          </p:cNvSpPr>
          <p:nvPr/>
        </p:nvSpPr>
        <p:spPr bwMode="auto">
          <a:xfrm>
            <a:off x="7880350" y="5716588"/>
            <a:ext cx="9286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solidFill>
                  <a:srgbClr val="FF0000"/>
                </a:solidFill>
              </a:rPr>
              <a:t>zamiana</a:t>
            </a:r>
          </a:p>
        </p:txBody>
      </p:sp>
      <p:sp>
        <p:nvSpPr>
          <p:cNvPr id="196648" name="Rectangle 40"/>
          <p:cNvSpPr>
            <a:spLocks noChangeArrowheads="1"/>
          </p:cNvSpPr>
          <p:nvPr/>
        </p:nvSpPr>
        <p:spPr bwMode="auto">
          <a:xfrm>
            <a:off x="538163" y="2163763"/>
            <a:ext cx="5043487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l-PL" altLang="pl-PL" sz="2000">
                <a:solidFill>
                  <a:schemeClr val="bg2"/>
                </a:solidFill>
              </a:rPr>
              <a:t>Czynność </a:t>
            </a:r>
            <a:r>
              <a:rPr lang="pl-PL" altLang="pl-PL" sz="2000">
                <a:solidFill>
                  <a:srgbClr val="FF0000"/>
                </a:solidFill>
              </a:rPr>
              <a:t>powtarzamy</a:t>
            </a:r>
            <a:r>
              <a:rPr lang="pl-PL" altLang="pl-PL" sz="2000">
                <a:solidFill>
                  <a:schemeClr val="bg2"/>
                </a:solidFill>
              </a:rPr>
              <a:t> tak długo aż podczas sprawdzania całej tablicy, nie zajdzie </a:t>
            </a:r>
            <a:r>
              <a:rPr lang="pl-PL" altLang="pl-PL" sz="2000">
                <a:solidFill>
                  <a:srgbClr val="FF0000"/>
                </a:solidFill>
              </a:rPr>
              <a:t>ani jedna zamiana elementów</a:t>
            </a:r>
            <a:r>
              <a:rPr lang="pl-PL" altLang="pl-PL" sz="2000">
                <a:solidFill>
                  <a:schemeClr val="bg2"/>
                </a:solidFill>
              </a:rPr>
              <a:t>.</a:t>
            </a:r>
          </a:p>
          <a:p>
            <a:r>
              <a:rPr lang="pl-PL" altLang="pl-PL" sz="2000">
                <a:solidFill>
                  <a:schemeClr val="bg2"/>
                </a:solidFill>
              </a:rPr>
              <a:t> </a:t>
            </a:r>
          </a:p>
          <a:p>
            <a:r>
              <a:rPr lang="pl-PL" altLang="pl-PL" sz="2000">
                <a:solidFill>
                  <a:schemeClr val="bg2"/>
                </a:solidFill>
              </a:rPr>
              <a:t>Algorytm nosi nazwę bąbelkowego, gdyż najmniejsze liczby "wypływają" z dołu tablicy na jej szczyt.</a:t>
            </a:r>
          </a:p>
        </p:txBody>
      </p:sp>
      <p:sp>
        <p:nvSpPr>
          <p:cNvPr id="196649" name="Rectangle 41"/>
          <p:cNvSpPr>
            <a:spLocks noChangeArrowheads="1"/>
          </p:cNvSpPr>
          <p:nvPr/>
        </p:nvSpPr>
        <p:spPr bwMode="auto">
          <a:xfrm>
            <a:off x="509588" y="4687888"/>
            <a:ext cx="534987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pl-PL" altLang="pl-PL" sz="2000">
                <a:solidFill>
                  <a:schemeClr val="bg2"/>
                </a:solidFill>
              </a:rPr>
              <a:t>Gdy ciąg wejściowy będzie posortowany, to algorytm wykona tylko jeden przebieg. </a:t>
            </a:r>
          </a:p>
          <a:p>
            <a:r>
              <a:rPr lang="pl-PL" altLang="pl-PL" sz="2000">
                <a:solidFill>
                  <a:schemeClr val="bg2"/>
                </a:solidFill>
              </a:rPr>
              <a:t>Najgorszym zestawem danych dla tego algorytmu jest ciąg posortowany nierosnąco. </a:t>
            </a:r>
          </a:p>
        </p:txBody>
      </p:sp>
    </p:spTree>
    <p:extLst>
      <p:ext uri="{BB962C8B-B14F-4D97-AF65-F5344CB8AC3E}">
        <p14:creationId xmlns:p14="http://schemas.microsoft.com/office/powerpoint/2010/main" val="40610194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26630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/>
            </a:p>
          </p:txBody>
        </p:sp>
        <p:sp>
          <p:nvSpPr>
            <p:cNvPr id="26631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1000"/>
              <a:t>Wydział Fizyki i Informatyki Stosowanej</a:t>
            </a:r>
          </a:p>
        </p:txBody>
      </p:sp>
      <p:sp>
        <p:nvSpPr>
          <p:cNvPr id="26628" name="Text Box 6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1"/>
                </a:solidFill>
              </a:rPr>
              <a:t>Algorytmy i struktury danych</a:t>
            </a:r>
          </a:p>
        </p:txBody>
      </p:sp>
      <p:sp>
        <p:nvSpPr>
          <p:cNvPr id="26629" name="Text Box 7"/>
          <p:cNvSpPr txBox="1">
            <a:spLocks noChangeArrowheads="1"/>
          </p:cNvSpPr>
          <p:nvPr/>
        </p:nvSpPr>
        <p:spPr bwMode="auto">
          <a:xfrm>
            <a:off x="957263" y="2092325"/>
            <a:ext cx="69659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pl-PL" altLang="pl-PL" sz="4800" b="1" dirty="0">
                <a:solidFill>
                  <a:schemeClr val="accent1"/>
                </a:solidFill>
              </a:rPr>
              <a:t>Algorytmy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5127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/>
            </a:p>
          </p:txBody>
        </p:sp>
        <p:sp>
          <p:nvSpPr>
            <p:cNvPr id="5128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1000"/>
              <a:t>Wydział Fizyki i Informatyki Stosowanej</a:t>
            </a: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1"/>
                </a:solidFill>
              </a:rPr>
              <a:t>Algorytmy i struktury danych</a:t>
            </a:r>
          </a:p>
        </p:txBody>
      </p:sp>
      <p:sp>
        <p:nvSpPr>
          <p:cNvPr id="5125" name="Rectangle 9"/>
          <p:cNvSpPr>
            <a:spLocks noChangeArrowheads="1"/>
          </p:cNvSpPr>
          <p:nvPr/>
        </p:nvSpPr>
        <p:spPr bwMode="auto">
          <a:xfrm>
            <a:off x="960438" y="615950"/>
            <a:ext cx="5995987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pl-PL" altLang="pl-PL" sz="2400">
                <a:solidFill>
                  <a:srgbClr val="FF0000"/>
                </a:solidFill>
              </a:rPr>
              <a:t>Algorytm</a:t>
            </a:r>
            <a:r>
              <a:rPr lang="pl-PL" altLang="pl-PL" sz="2400">
                <a:solidFill>
                  <a:schemeClr val="bg2"/>
                </a:solidFill>
              </a:rPr>
              <a:t> : 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pl-PL" altLang="pl-PL" sz="2400">
                <a:solidFill>
                  <a:schemeClr val="bg2"/>
                </a:solidFill>
              </a:rPr>
              <a:t>zdefiniowanie zadania 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pl-PL" altLang="pl-PL" sz="2400">
                <a:solidFill>
                  <a:schemeClr val="bg2"/>
                </a:solidFill>
              </a:rPr>
              <a:t>wprowadzenie założeń i ograniczeń 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pl-PL" altLang="pl-PL" sz="2400">
                <a:solidFill>
                  <a:schemeClr val="bg2"/>
                </a:solidFill>
              </a:rPr>
              <a:t>algorytm rozwiązania</a:t>
            </a:r>
            <a:r>
              <a:rPr lang="pl-PL" altLang="pl-PL" sz="2400"/>
              <a:t> </a:t>
            </a:r>
          </a:p>
        </p:txBody>
      </p:sp>
      <p:sp>
        <p:nvSpPr>
          <p:cNvPr id="159754" name="Rectangle 10"/>
          <p:cNvSpPr>
            <a:spLocks noChangeArrowheads="1"/>
          </p:cNvSpPr>
          <p:nvPr/>
        </p:nvSpPr>
        <p:spPr bwMode="auto">
          <a:xfrm>
            <a:off x="960438" y="3046413"/>
            <a:ext cx="6448425" cy="335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pl-PL" altLang="pl-PL" sz="2400">
                <a:solidFill>
                  <a:srgbClr val="FF0000"/>
                </a:solidFill>
              </a:rPr>
              <a:t>Algorytm </a:t>
            </a:r>
            <a:r>
              <a:rPr lang="pl-PL" altLang="pl-PL" sz="2400">
                <a:solidFill>
                  <a:schemeClr val="bg2"/>
                </a:solidFill>
              </a:rPr>
              <a:t>: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pl-PL" altLang="pl-PL" sz="2400">
                <a:solidFill>
                  <a:schemeClr val="bg2"/>
                </a:solidFill>
              </a:rPr>
              <a:t>opis słowny 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pl-PL" altLang="pl-PL" sz="2400">
                <a:solidFill>
                  <a:schemeClr val="bg2"/>
                </a:solidFill>
              </a:rPr>
              <a:t>schematy blokowy 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pl-PL" altLang="pl-PL" sz="2400">
                <a:solidFill>
                  <a:schemeClr val="bg2"/>
                </a:solidFill>
              </a:rPr>
              <a:t>pseudokody 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pl-PL" altLang="pl-PL" sz="2400">
                <a:solidFill>
                  <a:schemeClr val="bg2"/>
                </a:solidFill>
              </a:rPr>
              <a:t>język programowania wysokiego poziomu, </a:t>
            </a:r>
            <a:br>
              <a:rPr lang="pl-PL" altLang="pl-PL" sz="2400">
                <a:solidFill>
                  <a:schemeClr val="bg2"/>
                </a:solidFill>
              </a:rPr>
            </a:br>
            <a:r>
              <a:rPr lang="pl-PL" altLang="pl-PL" sz="2400">
                <a:solidFill>
                  <a:schemeClr val="bg2"/>
                </a:solidFill>
              </a:rPr>
              <a:t>np. Pascal lub C </a:t>
            </a:r>
            <a:endParaRPr lang="pl-PL" altLang="pl-PL" sz="240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6158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/>
            </a:p>
          </p:txBody>
        </p:sp>
        <p:sp>
          <p:nvSpPr>
            <p:cNvPr id="6159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1000"/>
              <a:t>Wydział Fizyki i Informatyki Stosowanej</a:t>
            </a:r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1"/>
                </a:solidFill>
              </a:rPr>
              <a:t>Schematy blokowe</a:t>
            </a:r>
          </a:p>
        </p:txBody>
      </p:sp>
      <p:sp>
        <p:nvSpPr>
          <p:cNvPr id="163847" name="Rectangle 7"/>
          <p:cNvSpPr>
            <a:spLocks noChangeArrowheads="1"/>
          </p:cNvSpPr>
          <p:nvPr/>
        </p:nvSpPr>
        <p:spPr bwMode="auto">
          <a:xfrm>
            <a:off x="495300" y="736600"/>
            <a:ext cx="837882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1800">
                <a:solidFill>
                  <a:srgbClr val="FF0000"/>
                </a:solidFill>
              </a:rPr>
              <a:t>Schematy blokowe</a:t>
            </a:r>
            <a:r>
              <a:rPr lang="pl-PL" altLang="pl-PL" sz="1800">
                <a:solidFill>
                  <a:schemeClr val="bg2"/>
                </a:solidFill>
              </a:rPr>
              <a:t> są tzw. </a:t>
            </a:r>
            <a:r>
              <a:rPr lang="pl-PL" altLang="pl-PL" sz="1800">
                <a:solidFill>
                  <a:srgbClr val="FF0000"/>
                </a:solidFill>
              </a:rPr>
              <a:t>metajęzykiem</a:t>
            </a:r>
            <a:r>
              <a:rPr lang="pl-PL" altLang="pl-PL" sz="1800">
                <a:solidFill>
                  <a:schemeClr val="bg2"/>
                </a:solidFill>
              </a:rPr>
              <a:t>. Oznacza to, że jest to język bardzo ogólny, służy do opisywania algorytmów w taki sposób, by na jego podstawie można było je zaimplementować w każdym języku. </a:t>
            </a:r>
          </a:p>
        </p:txBody>
      </p:sp>
      <p:sp>
        <p:nvSpPr>
          <p:cNvPr id="163851" name="Text Box 11"/>
          <p:cNvSpPr txBox="1">
            <a:spLocks noChangeArrowheads="1"/>
          </p:cNvSpPr>
          <p:nvPr/>
        </p:nvSpPr>
        <p:spPr bwMode="auto">
          <a:xfrm>
            <a:off x="2755900" y="779463"/>
            <a:ext cx="2987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2"/>
                </a:solidFill>
              </a:rPr>
              <a:t>blok rozpoczynający algorytm</a:t>
            </a:r>
          </a:p>
        </p:txBody>
      </p:sp>
      <p:sp>
        <p:nvSpPr>
          <p:cNvPr id="163854" name="Text Box 14"/>
          <p:cNvSpPr txBox="1">
            <a:spLocks noChangeArrowheads="1"/>
          </p:cNvSpPr>
          <p:nvPr/>
        </p:nvSpPr>
        <p:spPr bwMode="auto">
          <a:xfrm>
            <a:off x="2081213" y="5126038"/>
            <a:ext cx="2254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2"/>
                </a:solidFill>
              </a:rPr>
              <a:t>blok wejścia / wyjścia</a:t>
            </a:r>
          </a:p>
        </p:txBody>
      </p:sp>
      <p:sp>
        <p:nvSpPr>
          <p:cNvPr id="163856" name="Text Box 16"/>
          <p:cNvSpPr txBox="1">
            <a:spLocks noChangeArrowheads="1"/>
          </p:cNvSpPr>
          <p:nvPr/>
        </p:nvSpPr>
        <p:spPr bwMode="auto">
          <a:xfrm>
            <a:off x="2978150" y="1992313"/>
            <a:ext cx="27035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2"/>
                </a:solidFill>
              </a:rPr>
              <a:t>blok przetwarzania danych</a:t>
            </a:r>
          </a:p>
        </p:txBody>
      </p:sp>
      <p:pic>
        <p:nvPicPr>
          <p:cNvPr id="163860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30238"/>
            <a:ext cx="4410075" cy="579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61" name="Text Box 21"/>
          <p:cNvSpPr txBox="1">
            <a:spLocks noChangeArrowheads="1"/>
          </p:cNvSpPr>
          <p:nvPr/>
        </p:nvSpPr>
        <p:spPr bwMode="auto">
          <a:xfrm>
            <a:off x="2951163" y="3027363"/>
            <a:ext cx="16541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2"/>
                </a:solidFill>
              </a:rPr>
              <a:t>blok warunkowy</a:t>
            </a:r>
          </a:p>
        </p:txBody>
      </p:sp>
      <p:sp>
        <p:nvSpPr>
          <p:cNvPr id="163862" name="Text Box 22"/>
          <p:cNvSpPr txBox="1">
            <a:spLocks noChangeArrowheads="1"/>
          </p:cNvSpPr>
          <p:nvPr/>
        </p:nvSpPr>
        <p:spPr bwMode="auto">
          <a:xfrm>
            <a:off x="1676400" y="5981700"/>
            <a:ext cx="2381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2"/>
                </a:solidFill>
              </a:rPr>
              <a:t>blok kończący algorytm</a:t>
            </a:r>
          </a:p>
        </p:txBody>
      </p:sp>
      <p:sp>
        <p:nvSpPr>
          <p:cNvPr id="163863" name="Text Box 23"/>
          <p:cNvSpPr txBox="1">
            <a:spLocks noChangeArrowheads="1"/>
          </p:cNvSpPr>
          <p:nvPr/>
        </p:nvSpPr>
        <p:spPr bwMode="auto">
          <a:xfrm>
            <a:off x="4419600" y="2578100"/>
            <a:ext cx="1828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2"/>
                </a:solidFill>
              </a:rPr>
              <a:t>węzeł pomocniczy</a:t>
            </a:r>
          </a:p>
        </p:txBody>
      </p:sp>
      <p:sp>
        <p:nvSpPr>
          <p:cNvPr id="163864" name="Rectangle 24"/>
          <p:cNvSpPr>
            <a:spLocks noChangeArrowheads="1"/>
          </p:cNvSpPr>
          <p:nvPr/>
        </p:nvSpPr>
        <p:spPr bwMode="auto">
          <a:xfrm>
            <a:off x="5022850" y="3889376"/>
            <a:ext cx="3851275" cy="23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lnSpc>
                <a:spcPts val="2500"/>
              </a:lnSpc>
            </a:pPr>
            <a:r>
              <a:rPr lang="pl-PL" altLang="pl-PL" dirty="0">
                <a:solidFill>
                  <a:schemeClr val="bg2"/>
                </a:solidFill>
              </a:rPr>
              <a:t>Częściami składowymi schematów blokowych są proste figury geometryczne, w których figurach umieszczamy warunki oraz proste instrukcje, przy czym mogą być one związane z jakimś konkretnym językiem (np. Pascal)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3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3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3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3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3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3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3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38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8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3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3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3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3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38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38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3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38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38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3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7" grpId="0"/>
      <p:bldP spid="163851" grpId="0"/>
      <p:bldP spid="163854" grpId="0"/>
      <p:bldP spid="163856" grpId="0"/>
      <p:bldP spid="163861" grpId="0"/>
      <p:bldP spid="163862" grpId="0"/>
      <p:bldP spid="163863" grpId="0"/>
      <p:bldP spid="1638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7173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/>
            </a:p>
          </p:txBody>
        </p:sp>
        <p:sp>
          <p:nvSpPr>
            <p:cNvPr id="7174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1000"/>
              <a:t>Wydział Fizyki i Informatyki Stosowanej</a:t>
            </a:r>
          </a:p>
        </p:txBody>
      </p:sp>
      <p:sp>
        <p:nvSpPr>
          <p:cNvPr id="7172" name="Text Box 13"/>
          <p:cNvSpPr txBox="1">
            <a:spLocks noChangeArrowheads="1"/>
          </p:cNvSpPr>
          <p:nvPr/>
        </p:nvSpPr>
        <p:spPr bwMode="auto">
          <a:xfrm>
            <a:off x="2800350" y="2582863"/>
            <a:ext cx="33448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4000">
                <a:solidFill>
                  <a:srgbClr val="FF0000"/>
                </a:solidFill>
              </a:rPr>
              <a:t>ALGORYTMY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8198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/>
            </a:p>
          </p:txBody>
        </p:sp>
        <p:sp>
          <p:nvSpPr>
            <p:cNvPr id="8199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1000"/>
              <a:t>Wydział Fizyki i Informatyki Stosowanej</a:t>
            </a: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1"/>
                </a:solidFill>
              </a:rPr>
              <a:t>Rekurencja</a:t>
            </a:r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271463" y="499191"/>
            <a:ext cx="8518525" cy="5863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pl-PL" altLang="pl-PL" sz="2000" dirty="0">
                <a:solidFill>
                  <a:schemeClr val="bg2"/>
                </a:solidFill>
              </a:rPr>
              <a:t>Charakterystyczną cechą funkcji (procedury) </a:t>
            </a:r>
            <a:r>
              <a:rPr lang="pl-PL" altLang="pl-PL" sz="2000" dirty="0">
                <a:solidFill>
                  <a:srgbClr val="FF0000"/>
                </a:solidFill>
              </a:rPr>
              <a:t>rekurencyjnej</a:t>
            </a:r>
            <a:r>
              <a:rPr lang="pl-PL" altLang="pl-PL" sz="2000" dirty="0">
                <a:solidFill>
                  <a:schemeClr val="bg2"/>
                </a:solidFill>
              </a:rPr>
              <a:t> jest to, że </a:t>
            </a:r>
            <a:r>
              <a:rPr lang="pl-PL" altLang="pl-PL" sz="2000" dirty="0">
                <a:solidFill>
                  <a:srgbClr val="FF0000"/>
                </a:solidFill>
              </a:rPr>
              <a:t>wywołuje</a:t>
            </a:r>
            <a:r>
              <a:rPr lang="pl-PL" altLang="pl-PL" sz="2000" dirty="0">
                <a:solidFill>
                  <a:schemeClr val="bg2"/>
                </a:solidFill>
              </a:rPr>
              <a:t> ona </a:t>
            </a:r>
            <a:r>
              <a:rPr lang="pl-PL" altLang="pl-PL" sz="2000" dirty="0">
                <a:solidFill>
                  <a:srgbClr val="FF0000"/>
                </a:solidFill>
              </a:rPr>
              <a:t>samą siebie</a:t>
            </a:r>
            <a:r>
              <a:rPr lang="pl-PL" altLang="pl-PL" sz="2000" dirty="0">
                <a:solidFill>
                  <a:schemeClr val="bg2"/>
                </a:solidFill>
              </a:rPr>
              <a:t>. </a:t>
            </a:r>
          </a:p>
          <a:p>
            <a:pPr eaLnBrk="1" hangingPunct="1">
              <a:lnSpc>
                <a:spcPts val="3000"/>
              </a:lnSpc>
            </a:pPr>
            <a:endParaRPr lang="pl-PL" altLang="pl-PL" sz="2000" dirty="0">
              <a:solidFill>
                <a:schemeClr val="bg2"/>
              </a:solidFill>
            </a:endParaRPr>
          </a:p>
          <a:p>
            <a:pPr eaLnBrk="1" hangingPunct="1">
              <a:lnSpc>
                <a:spcPts val="3000"/>
              </a:lnSpc>
            </a:pPr>
            <a:r>
              <a:rPr lang="pl-PL" altLang="pl-PL" sz="2000" dirty="0">
                <a:solidFill>
                  <a:schemeClr val="bg2"/>
                </a:solidFill>
              </a:rPr>
              <a:t>Drugą cechą rekursji jest jej dziedzina, którą mogą być tylko liczby naturalne.</a:t>
            </a:r>
            <a:br>
              <a:rPr lang="pl-PL" altLang="pl-PL" sz="2000" dirty="0">
                <a:solidFill>
                  <a:schemeClr val="bg2"/>
                </a:solidFill>
              </a:rPr>
            </a:br>
            <a:endParaRPr lang="pl-PL" altLang="pl-PL" sz="2000" dirty="0">
              <a:solidFill>
                <a:schemeClr val="bg2"/>
              </a:solidFill>
            </a:endParaRPr>
          </a:p>
          <a:p>
            <a:pPr eaLnBrk="1" hangingPunct="1">
              <a:lnSpc>
                <a:spcPts val="3000"/>
              </a:lnSpc>
            </a:pPr>
            <a:r>
              <a:rPr lang="pl-PL" altLang="pl-PL" sz="2000" dirty="0">
                <a:solidFill>
                  <a:schemeClr val="bg2"/>
                </a:solidFill>
              </a:rPr>
              <a:t>Przykład: obliczanie silni</a:t>
            </a:r>
            <a:br>
              <a:rPr lang="pl-PL" altLang="pl-PL" sz="2000" dirty="0">
                <a:solidFill>
                  <a:schemeClr val="bg2"/>
                </a:solidFill>
              </a:rPr>
            </a:br>
            <a:endParaRPr lang="pl-PL" altLang="pl-PL" sz="2000" dirty="0" smtClean="0">
              <a:solidFill>
                <a:schemeClr val="bg2"/>
              </a:solidFill>
            </a:endParaRPr>
          </a:p>
          <a:p>
            <a:pPr eaLnBrk="1" hangingPunct="1">
              <a:lnSpc>
                <a:spcPts val="3000"/>
              </a:lnSpc>
            </a:pPr>
            <a:r>
              <a:rPr lang="pl-PL" altLang="pl-PL" sz="2000" dirty="0" smtClean="0">
                <a:solidFill>
                  <a:schemeClr val="bg2"/>
                </a:solidFill>
              </a:rPr>
              <a:t>rekurencyjny </a:t>
            </a:r>
            <a:r>
              <a:rPr lang="pl-PL" altLang="pl-PL" sz="2000" dirty="0">
                <a:solidFill>
                  <a:schemeClr val="bg2"/>
                </a:solidFill>
              </a:rPr>
              <a:t>wzór na obliczenie n! : n!=n*(n-1)!</a:t>
            </a:r>
            <a:br>
              <a:rPr lang="pl-PL" altLang="pl-PL" sz="2000" dirty="0">
                <a:solidFill>
                  <a:schemeClr val="bg2"/>
                </a:solidFill>
              </a:rPr>
            </a:br>
            <a:r>
              <a:rPr lang="pl-PL" altLang="pl-PL" sz="2000" dirty="0">
                <a:solidFill>
                  <a:schemeClr val="bg2"/>
                </a:solidFill>
              </a:rPr>
              <a:t/>
            </a:r>
            <a:br>
              <a:rPr lang="pl-PL" altLang="pl-PL" sz="2000" dirty="0">
                <a:solidFill>
                  <a:schemeClr val="bg2"/>
                </a:solidFill>
              </a:rPr>
            </a:br>
            <a:r>
              <a:rPr lang="pl-PL" altLang="pl-PL" sz="2000" dirty="0">
                <a:solidFill>
                  <a:schemeClr val="bg2"/>
                </a:solidFill>
              </a:rPr>
              <a:t>Ze wzoru tego wynika, że aby obliczyć np. 4!, należy najpierw obliczyć 3!. Ale żeby obliczyć 3! trzeba obliczyć 2! itd. aż dojdziemy do 0!.</a:t>
            </a:r>
            <a:br>
              <a:rPr lang="pl-PL" altLang="pl-PL" sz="2000" dirty="0">
                <a:solidFill>
                  <a:schemeClr val="bg2"/>
                </a:solidFill>
              </a:rPr>
            </a:br>
            <a:r>
              <a:rPr lang="pl-PL" altLang="pl-PL" sz="2000" dirty="0">
                <a:solidFill>
                  <a:schemeClr val="bg2"/>
                </a:solidFill>
              </a:rPr>
              <a:t/>
            </a:r>
            <a:br>
              <a:rPr lang="pl-PL" altLang="pl-PL" sz="2000" dirty="0">
                <a:solidFill>
                  <a:schemeClr val="bg2"/>
                </a:solidFill>
              </a:rPr>
            </a:br>
            <a:r>
              <a:rPr lang="pl-PL" altLang="pl-PL" sz="2000" dirty="0">
                <a:solidFill>
                  <a:schemeClr val="bg2"/>
                </a:solidFill>
              </a:rPr>
              <a:t>Sposób obliczenia 4! wygląda więc następująco:</a:t>
            </a:r>
            <a:br>
              <a:rPr lang="pl-PL" altLang="pl-PL" sz="2000" dirty="0">
                <a:solidFill>
                  <a:schemeClr val="bg2"/>
                </a:solidFill>
              </a:rPr>
            </a:br>
            <a:r>
              <a:rPr lang="pl-PL" altLang="pl-PL" sz="2000" dirty="0">
                <a:solidFill>
                  <a:schemeClr val="bg2"/>
                </a:solidFill>
              </a:rPr>
              <a:t>4!=4*3!=4*3*2!=4*3*2*1!=4*3*2*1*0!=4*3*2*1*1=24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9223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/>
            </a:p>
          </p:txBody>
        </p:sp>
        <p:sp>
          <p:nvSpPr>
            <p:cNvPr id="9224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1000"/>
              <a:t>Wydział Fizyki i Informatyki Stosowanej</a:t>
            </a:r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1"/>
                </a:solidFill>
              </a:rPr>
              <a:t>Programowanie dynamiczne</a:t>
            </a:r>
          </a:p>
        </p:txBody>
      </p:sp>
      <p:sp>
        <p:nvSpPr>
          <p:cNvPr id="9221" name="Rectangle 8"/>
          <p:cNvSpPr>
            <a:spLocks noChangeArrowheads="1"/>
          </p:cNvSpPr>
          <p:nvPr/>
        </p:nvSpPr>
        <p:spPr bwMode="auto">
          <a:xfrm>
            <a:off x="255588" y="1257396"/>
            <a:ext cx="8656638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pl-PL" altLang="pl-PL" sz="2000" dirty="0">
                <a:solidFill>
                  <a:srgbClr val="FF0000"/>
                </a:solidFill>
              </a:rPr>
              <a:t>Programowanie dynamiczne</a:t>
            </a:r>
            <a:r>
              <a:rPr lang="pl-PL" altLang="pl-PL" sz="2000" dirty="0">
                <a:solidFill>
                  <a:schemeClr val="bg2"/>
                </a:solidFill>
              </a:rPr>
              <a:t> </a:t>
            </a:r>
            <a:r>
              <a:rPr lang="pl-PL" altLang="pl-PL" sz="2000" dirty="0">
                <a:solidFill>
                  <a:schemeClr val="bg2"/>
                </a:solidFill>
                <a:sym typeface="Wingdings" panose="05000000000000000000" pitchFamily="2" charset="2"/>
              </a:rPr>
              <a:t> gdy w</a:t>
            </a:r>
            <a:r>
              <a:rPr lang="pl-PL" altLang="pl-PL" sz="2000" dirty="0">
                <a:solidFill>
                  <a:schemeClr val="bg2"/>
                </a:solidFill>
              </a:rPr>
              <a:t> różnych </a:t>
            </a:r>
            <a:r>
              <a:rPr lang="pl-PL" altLang="pl-PL" sz="2000" dirty="0" smtClean="0">
                <a:solidFill>
                  <a:schemeClr val="bg2"/>
                </a:solidFill>
              </a:rPr>
              <a:t>pod-problemach </a:t>
            </a:r>
            <a:r>
              <a:rPr lang="pl-PL" altLang="pl-PL" sz="2000" dirty="0">
                <a:solidFill>
                  <a:schemeClr val="bg2"/>
                </a:solidFill>
              </a:rPr>
              <a:t>(na które został podzielony problem główny) wykonywane są </a:t>
            </a:r>
            <a:r>
              <a:rPr lang="pl-PL" altLang="pl-PL" sz="2000" dirty="0">
                <a:solidFill>
                  <a:srgbClr val="FF0000"/>
                </a:solidFill>
              </a:rPr>
              <a:t>wiele razy te same obliczenia</a:t>
            </a:r>
            <a:r>
              <a:rPr lang="pl-PL" altLang="pl-PL" sz="2000" dirty="0">
                <a:solidFill>
                  <a:schemeClr val="bg2"/>
                </a:solidFill>
              </a:rPr>
              <a:t>. </a:t>
            </a:r>
            <a:endParaRPr lang="pl-PL" altLang="pl-PL" sz="2000" dirty="0" smtClean="0">
              <a:solidFill>
                <a:schemeClr val="bg2"/>
              </a:solidFill>
            </a:endParaRPr>
          </a:p>
          <a:p>
            <a:pPr eaLnBrk="1" hangingPunct="1">
              <a:lnSpc>
                <a:spcPct val="150000"/>
              </a:lnSpc>
            </a:pPr>
            <a:endParaRPr lang="pl-PL" altLang="pl-PL" sz="2000" dirty="0">
              <a:solidFill>
                <a:schemeClr val="bg2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pl-PL" altLang="pl-PL" sz="2000" dirty="0" smtClean="0">
                <a:solidFill>
                  <a:schemeClr val="bg2"/>
                </a:solidFill>
              </a:rPr>
              <a:t>Wyniki </a:t>
            </a:r>
            <a:r>
              <a:rPr lang="pl-PL" altLang="pl-PL" sz="2000" dirty="0">
                <a:solidFill>
                  <a:schemeClr val="bg2"/>
                </a:solidFill>
              </a:rPr>
              <a:t>obliczeń są zapamiętywane w tablicy pomocniczej, która jest wykorzystywana w kolejnych krokach algorytmu, co eliminuje potrzebę wielokrotnego wykonywania tych samych obliczeń (np. obliczanie symbolu Newtona).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9223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/>
            </a:p>
          </p:txBody>
        </p:sp>
        <p:sp>
          <p:nvSpPr>
            <p:cNvPr id="9224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1000"/>
              <a:t>Wydział Fizyki i Informatyki Stosowanej</a:t>
            </a:r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1"/>
                </a:solidFill>
              </a:rPr>
              <a:t>Programowanie dynamiczne</a:t>
            </a:r>
          </a:p>
        </p:txBody>
      </p:sp>
      <p:sp>
        <p:nvSpPr>
          <p:cNvPr id="165897" name="Rectangle 9"/>
          <p:cNvSpPr>
            <a:spLocks noChangeArrowheads="1"/>
          </p:cNvSpPr>
          <p:nvPr/>
        </p:nvSpPr>
        <p:spPr bwMode="auto">
          <a:xfrm>
            <a:off x="292100" y="1279991"/>
            <a:ext cx="8543925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pl-PL" altLang="pl-PL" sz="2000" dirty="0">
                <a:solidFill>
                  <a:schemeClr val="bg2"/>
                </a:solidFill>
              </a:rPr>
              <a:t>Programowanie dynamiczne jest zazwyczaj stosowane w rozwiązywaniu problemów </a:t>
            </a:r>
            <a:r>
              <a:rPr lang="pl-PL" altLang="pl-PL" sz="2000" dirty="0">
                <a:solidFill>
                  <a:srgbClr val="FF0000"/>
                </a:solidFill>
              </a:rPr>
              <a:t>optymalizacyjnych</a:t>
            </a:r>
            <a:r>
              <a:rPr lang="pl-PL" altLang="pl-PL" sz="2000" dirty="0">
                <a:solidFill>
                  <a:schemeClr val="bg2"/>
                </a:solidFill>
              </a:rPr>
              <a:t>. </a:t>
            </a:r>
            <a:endParaRPr lang="pl-PL" altLang="pl-PL" sz="2000" dirty="0" smtClean="0">
              <a:solidFill>
                <a:schemeClr val="bg2"/>
              </a:solidFill>
            </a:endParaRPr>
          </a:p>
          <a:p>
            <a:pPr eaLnBrk="1" hangingPunct="1">
              <a:lnSpc>
                <a:spcPct val="200000"/>
              </a:lnSpc>
            </a:pPr>
            <a:r>
              <a:rPr lang="pl-PL" altLang="pl-PL" sz="2000" dirty="0" smtClean="0">
                <a:solidFill>
                  <a:schemeClr val="bg2"/>
                </a:solidFill>
              </a:rPr>
              <a:t>Taka </a:t>
            </a:r>
            <a:r>
              <a:rPr lang="pl-PL" altLang="pl-PL" sz="2000" dirty="0">
                <a:solidFill>
                  <a:schemeClr val="bg2"/>
                </a:solidFill>
              </a:rPr>
              <a:t>metoda tworzenia algorytmów znalazła zastosowanie m.in. w rozwiązywaniu </a:t>
            </a:r>
            <a:r>
              <a:rPr lang="pl-PL" altLang="pl-PL" sz="2000" dirty="0">
                <a:solidFill>
                  <a:srgbClr val="FF0000"/>
                </a:solidFill>
              </a:rPr>
              <a:t>problemu plecakowego</a:t>
            </a:r>
            <a:r>
              <a:rPr lang="pl-PL" altLang="pl-PL" sz="2000" dirty="0">
                <a:solidFill>
                  <a:schemeClr val="bg2"/>
                </a:solidFill>
              </a:rPr>
              <a:t>, </a:t>
            </a:r>
            <a:r>
              <a:rPr lang="pl-PL" altLang="pl-PL" sz="2000" dirty="0" smtClean="0">
                <a:solidFill>
                  <a:schemeClr val="bg2"/>
                </a:solidFill>
              </a:rPr>
              <a:t> w </a:t>
            </a:r>
            <a:r>
              <a:rPr lang="pl-PL" altLang="pl-PL" sz="2000" dirty="0">
                <a:solidFill>
                  <a:schemeClr val="bg2"/>
                </a:solidFill>
              </a:rPr>
              <a:t>optymalnym mnożeniu ciągu macierzy. </a:t>
            </a:r>
            <a:endParaRPr lang="pl-PL" altLang="pl-PL" sz="2000" dirty="0" smtClean="0">
              <a:solidFill>
                <a:schemeClr val="bg2"/>
              </a:solidFill>
            </a:endParaRPr>
          </a:p>
          <a:p>
            <a:pPr eaLnBrk="1" hangingPunct="1">
              <a:lnSpc>
                <a:spcPct val="200000"/>
              </a:lnSpc>
            </a:pPr>
            <a:r>
              <a:rPr lang="pl-PL" altLang="pl-PL" sz="2000" dirty="0" smtClean="0">
                <a:solidFill>
                  <a:schemeClr val="bg2"/>
                </a:solidFill>
              </a:rPr>
              <a:t>Jest </a:t>
            </a:r>
            <a:r>
              <a:rPr lang="pl-PL" altLang="pl-PL" sz="2000" dirty="0">
                <a:solidFill>
                  <a:schemeClr val="bg2"/>
                </a:solidFill>
              </a:rPr>
              <a:t>także stosowana </a:t>
            </a:r>
            <a:r>
              <a:rPr lang="pl-PL" altLang="pl-PL" sz="2000" dirty="0" smtClean="0">
                <a:solidFill>
                  <a:schemeClr val="bg2"/>
                </a:solidFill>
              </a:rPr>
              <a:t>w </a:t>
            </a:r>
            <a:r>
              <a:rPr lang="pl-PL" altLang="pl-PL" sz="2000" dirty="0">
                <a:solidFill>
                  <a:schemeClr val="bg2"/>
                </a:solidFill>
              </a:rPr>
              <a:t>automatach </a:t>
            </a:r>
            <a:r>
              <a:rPr lang="pl-PL" altLang="pl-PL" sz="2000" dirty="0" smtClean="0">
                <a:solidFill>
                  <a:schemeClr val="bg2"/>
                </a:solidFill>
              </a:rPr>
              <a:t>(np. do kawy) </a:t>
            </a:r>
            <a:r>
              <a:rPr lang="pl-PL" altLang="pl-PL" sz="2000" dirty="0">
                <a:solidFill>
                  <a:schemeClr val="bg2"/>
                </a:solidFill>
              </a:rPr>
              <a:t>przy wydawaniu reszty </a:t>
            </a:r>
            <a:r>
              <a:rPr lang="pl-PL" altLang="pl-PL" sz="2000" dirty="0" smtClean="0">
                <a:solidFill>
                  <a:schemeClr val="bg2"/>
                </a:solidFill>
              </a:rPr>
              <a:t>w </a:t>
            </a:r>
            <a:r>
              <a:rPr lang="pl-PL" altLang="pl-PL" sz="2000" dirty="0">
                <a:solidFill>
                  <a:schemeClr val="bg2"/>
                </a:solidFill>
              </a:rPr>
              <a:t>taki sposób, by monet było najmniej.</a:t>
            </a:r>
            <a:r>
              <a:rPr lang="pl-PL" altLang="pl-PL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4515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 flipH="1">
            <a:off x="179388" y="6524625"/>
            <a:ext cx="8610600" cy="152400"/>
            <a:chOff x="144" y="1824"/>
            <a:chExt cx="5424" cy="96"/>
          </a:xfrm>
        </p:grpSpPr>
        <p:sp>
          <p:nvSpPr>
            <p:cNvPr id="10247" name="Rectangle 3"/>
            <p:cNvSpPr>
              <a:spLocks noChangeArrowheads="1"/>
            </p:cNvSpPr>
            <p:nvPr/>
          </p:nvSpPr>
          <p:spPr bwMode="auto">
            <a:xfrm>
              <a:off x="4704" y="1824"/>
              <a:ext cx="816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pl-PL" altLang="pl-PL"/>
            </a:p>
          </p:txBody>
        </p:sp>
        <p:sp>
          <p:nvSpPr>
            <p:cNvPr id="10248" name="Line 4"/>
            <p:cNvSpPr>
              <a:spLocks noChangeShapeType="1"/>
            </p:cNvSpPr>
            <p:nvPr/>
          </p:nvSpPr>
          <p:spPr bwMode="auto">
            <a:xfrm>
              <a:off x="144" y="1872"/>
              <a:ext cx="54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6448425" y="6613525"/>
            <a:ext cx="2597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 sz="1000"/>
              <a:t>Wydział Fizyki i Informatyki Stosowanej</a:t>
            </a:r>
          </a:p>
        </p:txBody>
      </p:sp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692150" y="100013"/>
            <a:ext cx="3871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pl-PL" altLang="pl-PL">
                <a:solidFill>
                  <a:schemeClr val="bg1"/>
                </a:solidFill>
              </a:rPr>
              <a:t>Problem plecakowy</a:t>
            </a:r>
          </a:p>
        </p:txBody>
      </p:sp>
      <p:sp>
        <p:nvSpPr>
          <p:cNvPr id="10245" name="Rectangle 7"/>
          <p:cNvSpPr>
            <a:spLocks noChangeArrowheads="1"/>
          </p:cNvSpPr>
          <p:nvPr/>
        </p:nvSpPr>
        <p:spPr bwMode="auto">
          <a:xfrm>
            <a:off x="235744" y="895271"/>
            <a:ext cx="8656637" cy="517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pl-PL" altLang="pl-PL" sz="2000" dirty="0">
                <a:solidFill>
                  <a:srgbClr val="FF0000"/>
                </a:solidFill>
              </a:rPr>
              <a:t>Opis problemu plecakowego.</a:t>
            </a:r>
            <a:br>
              <a:rPr lang="pl-PL" altLang="pl-PL" sz="2000" dirty="0">
                <a:solidFill>
                  <a:srgbClr val="FF0000"/>
                </a:solidFill>
              </a:rPr>
            </a:br>
            <a:r>
              <a:rPr lang="pl-PL" altLang="pl-PL" sz="2000" dirty="0">
                <a:solidFill>
                  <a:schemeClr val="bg2"/>
                </a:solidFill>
              </a:rPr>
              <a:t>Dany jest plecak o pojemności </a:t>
            </a:r>
            <a:r>
              <a:rPr lang="pl-PL" altLang="pl-PL" sz="2000" dirty="0">
                <a:solidFill>
                  <a:srgbClr val="FF0000"/>
                </a:solidFill>
              </a:rPr>
              <a:t>b</a:t>
            </a:r>
            <a:r>
              <a:rPr lang="pl-PL" altLang="pl-PL" sz="2000" dirty="0">
                <a:solidFill>
                  <a:schemeClr val="bg2"/>
                </a:solidFill>
              </a:rPr>
              <a:t> oraz zbiór </a:t>
            </a:r>
            <a:r>
              <a:rPr lang="pl-PL" altLang="pl-PL" sz="2000" dirty="0">
                <a:solidFill>
                  <a:srgbClr val="FF0000"/>
                </a:solidFill>
              </a:rPr>
              <a:t>A</a:t>
            </a:r>
            <a:r>
              <a:rPr lang="pl-PL" altLang="pl-PL" sz="2000" dirty="0">
                <a:solidFill>
                  <a:schemeClr val="bg2"/>
                </a:solidFill>
              </a:rPr>
              <a:t> różnych przedmiotów</a:t>
            </a:r>
            <a:r>
              <a:rPr lang="pl-PL" altLang="pl-PL" sz="2000" i="1" dirty="0">
                <a:solidFill>
                  <a:schemeClr val="bg2"/>
                </a:solidFill>
              </a:rPr>
              <a:t> </a:t>
            </a:r>
            <a:r>
              <a:rPr lang="pl-PL" altLang="pl-PL" sz="2000" dirty="0">
                <a:solidFill>
                  <a:schemeClr val="bg2"/>
                </a:solidFill>
              </a:rPr>
              <a:t>{a1,a2...</a:t>
            </a:r>
            <a:r>
              <a:rPr lang="pl-PL" altLang="pl-PL" sz="2000" dirty="0" err="1">
                <a:solidFill>
                  <a:schemeClr val="bg2"/>
                </a:solidFill>
              </a:rPr>
              <a:t>an</a:t>
            </a:r>
            <a:r>
              <a:rPr lang="pl-PL" altLang="pl-PL" sz="2000" dirty="0">
                <a:solidFill>
                  <a:schemeClr val="bg2"/>
                </a:solidFill>
              </a:rPr>
              <a:t>}, z których każdy ma określony rozmiar </a:t>
            </a:r>
            <a:r>
              <a:rPr lang="pl-PL" altLang="pl-PL" sz="2000" dirty="0" smtClean="0">
                <a:solidFill>
                  <a:schemeClr val="bg2"/>
                </a:solidFill>
              </a:rPr>
              <a:t>s(</a:t>
            </a:r>
            <a:r>
              <a:rPr lang="pl-PL" altLang="pl-PL" sz="2000" dirty="0" err="1" smtClean="0">
                <a:solidFill>
                  <a:schemeClr val="bg2"/>
                </a:solidFill>
              </a:rPr>
              <a:t>a</a:t>
            </a:r>
            <a:r>
              <a:rPr lang="pl-PL" altLang="pl-PL" sz="2000" baseline="-25000" dirty="0" err="1" smtClean="0">
                <a:solidFill>
                  <a:schemeClr val="bg2"/>
                </a:solidFill>
              </a:rPr>
              <a:t>i</a:t>
            </a:r>
            <a:r>
              <a:rPr lang="pl-PL" altLang="pl-PL" sz="2000" dirty="0">
                <a:solidFill>
                  <a:schemeClr val="bg2"/>
                </a:solidFill>
              </a:rPr>
              <a:t>) oraz wartość </a:t>
            </a:r>
            <a:r>
              <a:rPr lang="pl-PL" altLang="pl-PL" sz="2000" dirty="0" smtClean="0">
                <a:solidFill>
                  <a:schemeClr val="bg2"/>
                </a:solidFill>
              </a:rPr>
              <a:t>w(</a:t>
            </a:r>
            <a:r>
              <a:rPr lang="pl-PL" altLang="pl-PL" sz="2000" dirty="0" err="1" smtClean="0">
                <a:solidFill>
                  <a:schemeClr val="bg2"/>
                </a:solidFill>
              </a:rPr>
              <a:t>a</a:t>
            </a:r>
            <a:r>
              <a:rPr lang="pl-PL" altLang="pl-PL" sz="2000" baseline="-25000" dirty="0" err="1" smtClean="0">
                <a:solidFill>
                  <a:schemeClr val="bg2"/>
                </a:solidFill>
              </a:rPr>
              <a:t>i</a:t>
            </a:r>
            <a:r>
              <a:rPr lang="pl-PL" altLang="pl-PL" sz="2000" dirty="0">
                <a:solidFill>
                  <a:schemeClr val="bg2"/>
                </a:solidFill>
              </a:rPr>
              <a:t>).</a:t>
            </a:r>
            <a:br>
              <a:rPr lang="pl-PL" altLang="pl-PL" sz="2000" dirty="0">
                <a:solidFill>
                  <a:schemeClr val="bg2"/>
                </a:solidFill>
              </a:rPr>
            </a:br>
            <a:endParaRPr lang="pl-PL" altLang="pl-PL" sz="2000" dirty="0">
              <a:solidFill>
                <a:schemeClr val="bg2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pl-PL" altLang="pl-PL" sz="2000" dirty="0">
                <a:solidFill>
                  <a:srgbClr val="FF0000"/>
                </a:solidFill>
              </a:rPr>
              <a:t>Problem plecakowy (decyzyjnie).</a:t>
            </a:r>
            <a:br>
              <a:rPr lang="pl-PL" altLang="pl-PL" sz="2000" dirty="0">
                <a:solidFill>
                  <a:srgbClr val="FF0000"/>
                </a:solidFill>
              </a:rPr>
            </a:br>
            <a:r>
              <a:rPr lang="pl-PL" altLang="pl-PL" sz="2000" dirty="0">
                <a:solidFill>
                  <a:schemeClr val="bg2"/>
                </a:solidFill>
              </a:rPr>
              <a:t>Parametry: skończony zbiór elementów A={a1,a2,...,</a:t>
            </a:r>
            <a:r>
              <a:rPr lang="pl-PL" altLang="pl-PL" sz="2000" dirty="0" err="1">
                <a:solidFill>
                  <a:schemeClr val="bg2"/>
                </a:solidFill>
              </a:rPr>
              <a:t>an</a:t>
            </a:r>
            <a:r>
              <a:rPr lang="pl-PL" altLang="pl-PL" sz="2000" dirty="0">
                <a:solidFill>
                  <a:schemeClr val="bg2"/>
                </a:solidFill>
              </a:rPr>
              <a:t>}, rozmiar s(</a:t>
            </a:r>
            <a:r>
              <a:rPr lang="pl-PL" altLang="pl-PL" sz="2000" dirty="0" err="1">
                <a:solidFill>
                  <a:schemeClr val="bg2"/>
                </a:solidFill>
              </a:rPr>
              <a:t>a</a:t>
            </a:r>
            <a:r>
              <a:rPr lang="pl-PL" altLang="pl-PL" sz="2000" baseline="-25000" dirty="0" err="1">
                <a:solidFill>
                  <a:schemeClr val="bg2"/>
                </a:solidFill>
              </a:rPr>
              <a:t>i</a:t>
            </a:r>
            <a:r>
              <a:rPr lang="pl-PL" altLang="pl-PL" sz="2000" dirty="0">
                <a:solidFill>
                  <a:schemeClr val="bg2"/>
                </a:solidFill>
              </a:rPr>
              <a:t>) oraz wartość w(</a:t>
            </a:r>
            <a:r>
              <a:rPr lang="pl-PL" altLang="pl-PL" sz="2000" dirty="0" err="1">
                <a:solidFill>
                  <a:schemeClr val="bg2"/>
                </a:solidFill>
              </a:rPr>
              <a:t>a</a:t>
            </a:r>
            <a:r>
              <a:rPr lang="pl-PL" altLang="pl-PL" sz="2000" baseline="-25000" dirty="0" err="1">
                <a:solidFill>
                  <a:schemeClr val="bg2"/>
                </a:solidFill>
              </a:rPr>
              <a:t>i</a:t>
            </a:r>
            <a:r>
              <a:rPr lang="pl-PL" altLang="pl-PL" sz="2000" dirty="0">
                <a:solidFill>
                  <a:schemeClr val="bg2"/>
                </a:solidFill>
              </a:rPr>
              <a:t>), będące liczbami naturalnymi, stała b =</a:t>
            </a:r>
            <a:r>
              <a:rPr lang="pl-PL" altLang="pl-PL" sz="2000" dirty="0" err="1">
                <a:solidFill>
                  <a:schemeClr val="bg2"/>
                </a:solidFill>
              </a:rPr>
              <a:t>const</a:t>
            </a:r>
            <a:r>
              <a:rPr lang="pl-PL" altLang="pl-PL" sz="2000" dirty="0">
                <a:solidFill>
                  <a:schemeClr val="bg2"/>
                </a:solidFill>
              </a:rPr>
              <a:t>. oznaczająca pojemność plecaka i y =</a:t>
            </a:r>
            <a:r>
              <a:rPr lang="pl-PL" altLang="pl-PL" sz="2000" dirty="0" err="1">
                <a:solidFill>
                  <a:schemeClr val="bg2"/>
                </a:solidFill>
              </a:rPr>
              <a:t>const</a:t>
            </a:r>
            <a:r>
              <a:rPr lang="pl-PL" altLang="pl-PL" sz="2000" dirty="0">
                <a:solidFill>
                  <a:schemeClr val="bg2"/>
                </a:solidFill>
              </a:rPr>
              <a:t>., będąca wartością progową funkcji celu, w tym przypadku dolną granicą łącznej wartości pakowanych do plecaka przedmiotów.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ksel">
  <a:themeElements>
    <a:clrScheme name="Piks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ks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ks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ks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ks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ks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ks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ks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ks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ks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ks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ks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ks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ks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441</TotalTime>
  <Words>1977</Words>
  <Application>Microsoft Office PowerPoint</Application>
  <PresentationFormat>Pokaz na ekranie (4:3)</PresentationFormat>
  <Paragraphs>294</Paragraphs>
  <Slides>25</Slides>
  <Notes>25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25</vt:i4>
      </vt:variant>
    </vt:vector>
  </HeadingPairs>
  <TitlesOfParts>
    <vt:vector size="32" baseType="lpstr">
      <vt:lpstr>Arial</vt:lpstr>
      <vt:lpstr>Arial Black</vt:lpstr>
      <vt:lpstr>Comic Sans MS</vt:lpstr>
      <vt:lpstr>Times New Roman</vt:lpstr>
      <vt:lpstr>Verdana</vt:lpstr>
      <vt:lpstr>Wingdings</vt:lpstr>
      <vt:lpstr>Piksel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AGH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wfiis</dc:creator>
  <cp:lastModifiedBy>AGH_01</cp:lastModifiedBy>
  <cp:revision>184</cp:revision>
  <dcterms:created xsi:type="dcterms:W3CDTF">2005-09-10T17:42:10Z</dcterms:created>
  <dcterms:modified xsi:type="dcterms:W3CDTF">2020-04-27T12:05:38Z</dcterms:modified>
</cp:coreProperties>
</file>